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38"/>
  </p:notesMasterIdLst>
  <p:handoutMasterIdLst>
    <p:handoutMasterId r:id="rId39"/>
  </p:handoutMasterIdLst>
  <p:sldIdLst>
    <p:sldId id="256" r:id="rId4"/>
    <p:sldId id="295" r:id="rId5"/>
    <p:sldId id="264" r:id="rId6"/>
    <p:sldId id="296" r:id="rId7"/>
    <p:sldId id="297" r:id="rId8"/>
    <p:sldId id="300" r:id="rId9"/>
    <p:sldId id="265" r:id="rId10"/>
    <p:sldId id="311" r:id="rId11"/>
    <p:sldId id="312" r:id="rId12"/>
    <p:sldId id="319" r:id="rId13"/>
    <p:sldId id="320" r:id="rId14"/>
    <p:sldId id="313" r:id="rId15"/>
    <p:sldId id="321" r:id="rId16"/>
    <p:sldId id="322" r:id="rId17"/>
    <p:sldId id="323" r:id="rId18"/>
    <p:sldId id="314" r:id="rId19"/>
    <p:sldId id="324" r:id="rId20"/>
    <p:sldId id="325" r:id="rId21"/>
    <p:sldId id="303" r:id="rId22"/>
    <p:sldId id="304" r:id="rId23"/>
    <p:sldId id="305" r:id="rId24"/>
    <p:sldId id="306" r:id="rId25"/>
    <p:sldId id="307" r:id="rId26"/>
    <p:sldId id="308" r:id="rId27"/>
    <p:sldId id="327" r:id="rId28"/>
    <p:sldId id="328" r:id="rId29"/>
    <p:sldId id="316" r:id="rId30"/>
    <p:sldId id="329" r:id="rId31"/>
    <p:sldId id="326" r:id="rId32"/>
    <p:sldId id="330" r:id="rId33"/>
    <p:sldId id="331" r:id="rId34"/>
    <p:sldId id="332" r:id="rId35"/>
    <p:sldId id="318" r:id="rId36"/>
    <p:sldId id="273" r:id="rId37"/>
  </p:sldIdLst>
  <p:sldSz cx="12192000" cy="6858000"/>
  <p:notesSz cx="6858000" cy="9144000"/>
  <p:custDataLst>
    <p:tags r:id="rId40"/>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999C"/>
    <a:srgbClr val="6D64CC"/>
    <a:srgbClr val="C7FF17"/>
    <a:srgbClr val="CC2980"/>
    <a:srgbClr val="80B8D6"/>
    <a:srgbClr val="88D5ED"/>
    <a:srgbClr val="FF6327"/>
    <a:srgbClr val="860864"/>
    <a:srgbClr val="FF7D82"/>
    <a:srgbClr val="6E6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2" autoAdjust="0"/>
    <p:restoredTop sz="76601" autoAdjust="0"/>
  </p:normalViewPr>
  <p:slideViewPr>
    <p:cSldViewPr>
      <p:cViewPr varScale="1">
        <p:scale>
          <a:sx n="85" d="100"/>
          <a:sy n="85" d="100"/>
        </p:scale>
        <p:origin x="1936" y="176"/>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77" d="100"/>
          <a:sy n="77" d="100"/>
        </p:scale>
        <p:origin x="1692"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9BC32-0398-2A4C-8B2B-FC14FB8344BA}" type="doc">
      <dgm:prSet loTypeId="urn:microsoft.com/office/officeart/2005/8/layout/vList3" loCatId="list" qsTypeId="urn:microsoft.com/office/officeart/2005/8/quickstyle/simple1" qsCatId="simple" csTypeId="urn:microsoft.com/office/officeart/2005/8/colors/colorful2" csCatId="colorful" phldr="1"/>
      <dgm:spPr/>
      <dgm:t>
        <a:bodyPr/>
        <a:lstStyle/>
        <a:p>
          <a:endParaRPr lang="en-US"/>
        </a:p>
      </dgm:t>
    </dgm:pt>
    <dgm:pt modelId="{38227BA0-6351-7546-B047-F789903E98E8}">
      <dgm:prSet/>
      <dgm:spPr/>
      <dgm:t>
        <a:bodyPr/>
        <a:lstStyle/>
        <a:p>
          <a:r>
            <a:rPr lang="en-GB"/>
            <a:t>Discover how microservices allow you to align your system design with your organization’s goals</a:t>
          </a:r>
        </a:p>
      </dgm:t>
    </dgm:pt>
    <dgm:pt modelId="{CEFF93B2-5685-864C-9ED8-871EA52C1CAB}" type="parTrans" cxnId="{F88FACDA-EF44-FC4E-A929-E37C2D3DE1B3}">
      <dgm:prSet/>
      <dgm:spPr/>
      <dgm:t>
        <a:bodyPr/>
        <a:lstStyle/>
        <a:p>
          <a:endParaRPr lang="en-US"/>
        </a:p>
      </dgm:t>
    </dgm:pt>
    <dgm:pt modelId="{5A1BF238-43B4-BE4D-BF1E-284DA3FF6D53}" type="sibTrans" cxnId="{F88FACDA-EF44-FC4E-A929-E37C2D3DE1B3}">
      <dgm:prSet/>
      <dgm:spPr/>
      <dgm:t>
        <a:bodyPr/>
        <a:lstStyle/>
        <a:p>
          <a:endParaRPr lang="en-US"/>
        </a:p>
      </dgm:t>
    </dgm:pt>
    <dgm:pt modelId="{70CA89A1-56C0-7F4F-9C56-C1ADBF12C977}">
      <dgm:prSet/>
      <dgm:spPr/>
      <dgm:t>
        <a:bodyPr/>
        <a:lstStyle/>
        <a:p>
          <a:r>
            <a:rPr lang="en-GB"/>
            <a:t>Learn options for integrating a service with the rest of your system</a:t>
          </a:r>
        </a:p>
      </dgm:t>
    </dgm:pt>
    <dgm:pt modelId="{DB29C71B-31CF-E144-9257-D42E2CFE63CA}" type="parTrans" cxnId="{2D52D242-6409-DF43-9C52-C6D1B5ACCD78}">
      <dgm:prSet/>
      <dgm:spPr/>
      <dgm:t>
        <a:bodyPr/>
        <a:lstStyle/>
        <a:p>
          <a:endParaRPr lang="en-US"/>
        </a:p>
      </dgm:t>
    </dgm:pt>
    <dgm:pt modelId="{19D3C61A-A99C-E348-BF9A-8BFD22905897}" type="sibTrans" cxnId="{2D52D242-6409-DF43-9C52-C6D1B5ACCD78}">
      <dgm:prSet/>
      <dgm:spPr/>
      <dgm:t>
        <a:bodyPr/>
        <a:lstStyle/>
        <a:p>
          <a:endParaRPr lang="en-US"/>
        </a:p>
      </dgm:t>
    </dgm:pt>
    <dgm:pt modelId="{F3001C0D-A74B-7147-BDA9-27450ECEB2A5}">
      <dgm:prSet/>
      <dgm:spPr/>
      <dgm:t>
        <a:bodyPr/>
        <a:lstStyle/>
        <a:p>
          <a:r>
            <a:rPr lang="en-GB"/>
            <a:t>Take an incremental approach when splitting monolithic codebases</a:t>
          </a:r>
        </a:p>
      </dgm:t>
    </dgm:pt>
    <dgm:pt modelId="{4685A06E-F6A2-694F-B1B4-FF0F2AD93E5C}" type="parTrans" cxnId="{1EB51A5E-AB31-1C4E-8EF9-DF820C70CD7D}">
      <dgm:prSet/>
      <dgm:spPr/>
      <dgm:t>
        <a:bodyPr/>
        <a:lstStyle/>
        <a:p>
          <a:endParaRPr lang="en-US"/>
        </a:p>
      </dgm:t>
    </dgm:pt>
    <dgm:pt modelId="{68008D72-F5AB-4042-8FEC-18D17B6279C1}" type="sibTrans" cxnId="{1EB51A5E-AB31-1C4E-8EF9-DF820C70CD7D}">
      <dgm:prSet/>
      <dgm:spPr/>
      <dgm:t>
        <a:bodyPr/>
        <a:lstStyle/>
        <a:p>
          <a:endParaRPr lang="en-US"/>
        </a:p>
      </dgm:t>
    </dgm:pt>
    <dgm:pt modelId="{2B5AFEC1-30F4-494D-AF74-B72A45782BF8}">
      <dgm:prSet/>
      <dgm:spPr/>
      <dgm:t>
        <a:bodyPr/>
        <a:lstStyle/>
        <a:p>
          <a:r>
            <a:rPr lang="en-GB"/>
            <a:t>Examine the complexities of testing and monitoring distributed services</a:t>
          </a:r>
        </a:p>
      </dgm:t>
    </dgm:pt>
    <dgm:pt modelId="{862DEFC7-BB74-D24E-A2BE-43A35AC86F7E}" type="parTrans" cxnId="{097EBD3C-0840-3440-88B1-51C4FF8E7DA5}">
      <dgm:prSet/>
      <dgm:spPr/>
      <dgm:t>
        <a:bodyPr/>
        <a:lstStyle/>
        <a:p>
          <a:endParaRPr lang="en-US"/>
        </a:p>
      </dgm:t>
    </dgm:pt>
    <dgm:pt modelId="{C1B172DE-9973-324D-989C-254CE5C046A7}" type="sibTrans" cxnId="{097EBD3C-0840-3440-88B1-51C4FF8E7DA5}">
      <dgm:prSet/>
      <dgm:spPr/>
      <dgm:t>
        <a:bodyPr/>
        <a:lstStyle/>
        <a:p>
          <a:endParaRPr lang="en-US"/>
        </a:p>
      </dgm:t>
    </dgm:pt>
    <dgm:pt modelId="{E6ECCE1D-C12B-3B4D-BB45-287CDB256E52}">
      <dgm:prSet/>
      <dgm:spPr/>
      <dgm:t>
        <a:bodyPr/>
        <a:lstStyle/>
        <a:p>
          <a:r>
            <a:rPr lang="en-GB"/>
            <a:t>Manage security with user-to-service and service-to-service models</a:t>
          </a:r>
        </a:p>
      </dgm:t>
    </dgm:pt>
    <dgm:pt modelId="{832852C9-0814-8140-BB05-D6ACD3265E22}" type="parTrans" cxnId="{806979AF-17B0-E446-88F8-57F0A63E6AFD}">
      <dgm:prSet/>
      <dgm:spPr/>
      <dgm:t>
        <a:bodyPr/>
        <a:lstStyle/>
        <a:p>
          <a:endParaRPr lang="en-US"/>
        </a:p>
      </dgm:t>
    </dgm:pt>
    <dgm:pt modelId="{A14DB4F7-DD23-5043-9445-F09B3B1DBF38}" type="sibTrans" cxnId="{806979AF-17B0-E446-88F8-57F0A63E6AFD}">
      <dgm:prSet/>
      <dgm:spPr/>
      <dgm:t>
        <a:bodyPr/>
        <a:lstStyle/>
        <a:p>
          <a:endParaRPr lang="en-US"/>
        </a:p>
      </dgm:t>
    </dgm:pt>
    <dgm:pt modelId="{FD824021-FB66-4942-BAED-8BD5B0722992}">
      <dgm:prSet/>
      <dgm:spPr/>
      <dgm:t>
        <a:bodyPr/>
        <a:lstStyle/>
        <a:p>
          <a:r>
            <a:rPr lang="en-GB" dirty="0"/>
            <a:t>Deploy individual microservices through continuous integration</a:t>
          </a:r>
        </a:p>
      </dgm:t>
    </dgm:pt>
    <dgm:pt modelId="{79768203-6318-5A48-9EB3-2CFCD82B50E8}" type="parTrans" cxnId="{3D023E8A-0975-A644-B304-50883F479E54}">
      <dgm:prSet/>
      <dgm:spPr/>
      <dgm:t>
        <a:bodyPr/>
        <a:lstStyle/>
        <a:p>
          <a:endParaRPr lang="en-US"/>
        </a:p>
      </dgm:t>
    </dgm:pt>
    <dgm:pt modelId="{B7F024CA-12D4-2C49-9BA1-55CD1168B0FD}" type="sibTrans" cxnId="{3D023E8A-0975-A644-B304-50883F479E54}">
      <dgm:prSet/>
      <dgm:spPr/>
      <dgm:t>
        <a:bodyPr/>
        <a:lstStyle/>
        <a:p>
          <a:endParaRPr lang="en-US"/>
        </a:p>
      </dgm:t>
    </dgm:pt>
    <dgm:pt modelId="{F68B62F0-F1D3-D840-A4EC-DDFF0407AAB8}">
      <dgm:prSet/>
      <dgm:spPr/>
      <dgm:t>
        <a:bodyPr/>
        <a:lstStyle/>
        <a:p>
          <a:r>
            <a:rPr lang="en-GB"/>
            <a:t>Understand the challenges of scaling microservice architectures</a:t>
          </a:r>
        </a:p>
      </dgm:t>
    </dgm:pt>
    <dgm:pt modelId="{E29A5148-1A15-144A-B9E9-8BFF35917230}" type="parTrans" cxnId="{68A1211C-A5EC-0847-B238-CBD71E250A89}">
      <dgm:prSet/>
      <dgm:spPr/>
      <dgm:t>
        <a:bodyPr/>
        <a:lstStyle/>
        <a:p>
          <a:endParaRPr lang="en-GB"/>
        </a:p>
      </dgm:t>
    </dgm:pt>
    <dgm:pt modelId="{ED15979F-08FF-3540-8126-0659C5832A00}" type="sibTrans" cxnId="{68A1211C-A5EC-0847-B238-CBD71E250A89}">
      <dgm:prSet/>
      <dgm:spPr/>
      <dgm:t>
        <a:bodyPr/>
        <a:lstStyle/>
        <a:p>
          <a:endParaRPr lang="en-GB"/>
        </a:p>
      </dgm:t>
    </dgm:pt>
    <dgm:pt modelId="{3A170A06-56DD-F441-B249-C368FF09F7A7}" type="pres">
      <dgm:prSet presAssocID="{17C9BC32-0398-2A4C-8B2B-FC14FB8344BA}" presName="linearFlow" presStyleCnt="0">
        <dgm:presLayoutVars>
          <dgm:dir/>
          <dgm:resizeHandles val="exact"/>
        </dgm:presLayoutVars>
      </dgm:prSet>
      <dgm:spPr/>
    </dgm:pt>
    <dgm:pt modelId="{06435997-F56B-D04E-AFD7-B2349A892705}" type="pres">
      <dgm:prSet presAssocID="{38227BA0-6351-7546-B047-F789903E98E8}" presName="composite" presStyleCnt="0"/>
      <dgm:spPr/>
    </dgm:pt>
    <dgm:pt modelId="{D1CC9274-18C3-C746-80C6-97A917B7B1A5}" type="pres">
      <dgm:prSet presAssocID="{38227BA0-6351-7546-B047-F789903E98E8}" presName="imgShp" presStyleLbl="fgImgPlace1" presStyleIdx="0" presStyleCnt="7"/>
      <dgm:spPr/>
    </dgm:pt>
    <dgm:pt modelId="{3868B30C-E90E-2A4B-896B-A37749AF18F8}" type="pres">
      <dgm:prSet presAssocID="{38227BA0-6351-7546-B047-F789903E98E8}" presName="txShp" presStyleLbl="node1" presStyleIdx="0" presStyleCnt="7">
        <dgm:presLayoutVars>
          <dgm:bulletEnabled val="1"/>
        </dgm:presLayoutVars>
      </dgm:prSet>
      <dgm:spPr/>
    </dgm:pt>
    <dgm:pt modelId="{74E68011-38FA-8C4D-A6CB-FCACE87F08D5}" type="pres">
      <dgm:prSet presAssocID="{5A1BF238-43B4-BE4D-BF1E-284DA3FF6D53}" presName="spacing" presStyleCnt="0"/>
      <dgm:spPr/>
    </dgm:pt>
    <dgm:pt modelId="{16D592AA-F786-BB46-807B-083D263D788B}" type="pres">
      <dgm:prSet presAssocID="{70CA89A1-56C0-7F4F-9C56-C1ADBF12C977}" presName="composite" presStyleCnt="0"/>
      <dgm:spPr/>
    </dgm:pt>
    <dgm:pt modelId="{09C56690-A639-EC45-8325-FE1613D91549}" type="pres">
      <dgm:prSet presAssocID="{70CA89A1-56C0-7F4F-9C56-C1ADBF12C977}" presName="imgShp" presStyleLbl="fgImgPlace1" presStyleIdx="1" presStyleCnt="7"/>
      <dgm:spPr/>
    </dgm:pt>
    <dgm:pt modelId="{F4D00EEC-838E-8C43-927B-D354C905649E}" type="pres">
      <dgm:prSet presAssocID="{70CA89A1-56C0-7F4F-9C56-C1ADBF12C977}" presName="txShp" presStyleLbl="node1" presStyleIdx="1" presStyleCnt="7">
        <dgm:presLayoutVars>
          <dgm:bulletEnabled val="1"/>
        </dgm:presLayoutVars>
      </dgm:prSet>
      <dgm:spPr/>
    </dgm:pt>
    <dgm:pt modelId="{2275A007-1DB7-9748-A4B0-2BE27C1AB622}" type="pres">
      <dgm:prSet presAssocID="{19D3C61A-A99C-E348-BF9A-8BFD22905897}" presName="spacing" presStyleCnt="0"/>
      <dgm:spPr/>
    </dgm:pt>
    <dgm:pt modelId="{9F8DB7AC-4C0B-744B-8249-5A119D23E1BB}" type="pres">
      <dgm:prSet presAssocID="{F3001C0D-A74B-7147-BDA9-27450ECEB2A5}" presName="composite" presStyleCnt="0"/>
      <dgm:spPr/>
    </dgm:pt>
    <dgm:pt modelId="{3EDAEA43-E3B1-E549-B5C0-73082D1E7FC5}" type="pres">
      <dgm:prSet presAssocID="{F3001C0D-A74B-7147-BDA9-27450ECEB2A5}" presName="imgShp" presStyleLbl="fgImgPlace1" presStyleIdx="2" presStyleCnt="7"/>
      <dgm:spPr/>
    </dgm:pt>
    <dgm:pt modelId="{5B287806-1090-C947-BC0E-FBB691283608}" type="pres">
      <dgm:prSet presAssocID="{F3001C0D-A74B-7147-BDA9-27450ECEB2A5}" presName="txShp" presStyleLbl="node1" presStyleIdx="2" presStyleCnt="7">
        <dgm:presLayoutVars>
          <dgm:bulletEnabled val="1"/>
        </dgm:presLayoutVars>
      </dgm:prSet>
      <dgm:spPr/>
    </dgm:pt>
    <dgm:pt modelId="{38145AD9-CF26-5F47-A1FF-F59B9ED7AD89}" type="pres">
      <dgm:prSet presAssocID="{68008D72-F5AB-4042-8FEC-18D17B6279C1}" presName="spacing" presStyleCnt="0"/>
      <dgm:spPr/>
    </dgm:pt>
    <dgm:pt modelId="{1E78CDEB-648A-4F4C-8E45-B5828A318874}" type="pres">
      <dgm:prSet presAssocID="{F68B62F0-F1D3-D840-A4EC-DDFF0407AAB8}" presName="composite" presStyleCnt="0"/>
      <dgm:spPr/>
    </dgm:pt>
    <dgm:pt modelId="{8BBAB019-013A-7246-923E-BBA14A61947D}" type="pres">
      <dgm:prSet presAssocID="{F68B62F0-F1D3-D840-A4EC-DDFF0407AAB8}" presName="imgShp" presStyleLbl="fgImgPlace1" presStyleIdx="3" presStyleCnt="7"/>
      <dgm:spPr/>
    </dgm:pt>
    <dgm:pt modelId="{1349ED48-2AB0-0246-A765-F8A1A6F041A8}" type="pres">
      <dgm:prSet presAssocID="{F68B62F0-F1D3-D840-A4EC-DDFF0407AAB8}" presName="txShp" presStyleLbl="node1" presStyleIdx="3" presStyleCnt="7">
        <dgm:presLayoutVars>
          <dgm:bulletEnabled val="1"/>
        </dgm:presLayoutVars>
      </dgm:prSet>
      <dgm:spPr/>
    </dgm:pt>
    <dgm:pt modelId="{1BAA791C-BC5B-B346-AD13-665FA940CEA3}" type="pres">
      <dgm:prSet presAssocID="{ED15979F-08FF-3540-8126-0659C5832A00}" presName="spacing" presStyleCnt="0"/>
      <dgm:spPr/>
    </dgm:pt>
    <dgm:pt modelId="{B1EF6ED9-E290-F246-8961-01DCEA9FD559}" type="pres">
      <dgm:prSet presAssocID="{2B5AFEC1-30F4-494D-AF74-B72A45782BF8}" presName="composite" presStyleCnt="0"/>
      <dgm:spPr/>
    </dgm:pt>
    <dgm:pt modelId="{175554F1-098E-6A4B-A26C-E8F2DBE6A976}" type="pres">
      <dgm:prSet presAssocID="{2B5AFEC1-30F4-494D-AF74-B72A45782BF8}" presName="imgShp" presStyleLbl="fgImgPlace1" presStyleIdx="4" presStyleCnt="7"/>
      <dgm:spPr/>
    </dgm:pt>
    <dgm:pt modelId="{8302DE85-D1B7-8C48-BA66-462C4ACFF0DD}" type="pres">
      <dgm:prSet presAssocID="{2B5AFEC1-30F4-494D-AF74-B72A45782BF8}" presName="txShp" presStyleLbl="node1" presStyleIdx="4" presStyleCnt="7">
        <dgm:presLayoutVars>
          <dgm:bulletEnabled val="1"/>
        </dgm:presLayoutVars>
      </dgm:prSet>
      <dgm:spPr/>
    </dgm:pt>
    <dgm:pt modelId="{2F6691AA-262C-FF45-A2B4-128373F3777E}" type="pres">
      <dgm:prSet presAssocID="{C1B172DE-9973-324D-989C-254CE5C046A7}" presName="spacing" presStyleCnt="0"/>
      <dgm:spPr/>
    </dgm:pt>
    <dgm:pt modelId="{C9963CA2-D5E4-824D-8F58-E0D5E18C265D}" type="pres">
      <dgm:prSet presAssocID="{E6ECCE1D-C12B-3B4D-BB45-287CDB256E52}" presName="composite" presStyleCnt="0"/>
      <dgm:spPr/>
    </dgm:pt>
    <dgm:pt modelId="{44776CF3-4593-8F4E-B6BF-9F1DE4D52A20}" type="pres">
      <dgm:prSet presAssocID="{E6ECCE1D-C12B-3B4D-BB45-287CDB256E52}" presName="imgShp" presStyleLbl="fgImgPlace1" presStyleIdx="5" presStyleCnt="7"/>
      <dgm:spPr/>
    </dgm:pt>
    <dgm:pt modelId="{72C4B9B3-9AE0-A14E-A47B-DB28C5774993}" type="pres">
      <dgm:prSet presAssocID="{E6ECCE1D-C12B-3B4D-BB45-287CDB256E52}" presName="txShp" presStyleLbl="node1" presStyleIdx="5" presStyleCnt="7">
        <dgm:presLayoutVars>
          <dgm:bulletEnabled val="1"/>
        </dgm:presLayoutVars>
      </dgm:prSet>
      <dgm:spPr/>
    </dgm:pt>
    <dgm:pt modelId="{F4EE92D4-9599-8640-A6BF-73E61467917D}" type="pres">
      <dgm:prSet presAssocID="{A14DB4F7-DD23-5043-9445-F09B3B1DBF38}" presName="spacing" presStyleCnt="0"/>
      <dgm:spPr/>
    </dgm:pt>
    <dgm:pt modelId="{6F412CA7-71BA-8843-BDFC-43B584CD74CE}" type="pres">
      <dgm:prSet presAssocID="{FD824021-FB66-4942-BAED-8BD5B0722992}" presName="composite" presStyleCnt="0"/>
      <dgm:spPr/>
    </dgm:pt>
    <dgm:pt modelId="{5F414807-0A88-E247-9B2F-A2883F4B405F}" type="pres">
      <dgm:prSet presAssocID="{FD824021-FB66-4942-BAED-8BD5B0722992}" presName="imgShp" presStyleLbl="fgImgPlace1" presStyleIdx="6" presStyleCnt="7"/>
      <dgm:spPr/>
    </dgm:pt>
    <dgm:pt modelId="{224ABCEE-8689-CD49-9E83-9974717DFF1C}" type="pres">
      <dgm:prSet presAssocID="{FD824021-FB66-4942-BAED-8BD5B0722992}" presName="txShp" presStyleLbl="node1" presStyleIdx="6" presStyleCnt="7">
        <dgm:presLayoutVars>
          <dgm:bulletEnabled val="1"/>
        </dgm:presLayoutVars>
      </dgm:prSet>
      <dgm:spPr/>
    </dgm:pt>
  </dgm:ptLst>
  <dgm:cxnLst>
    <dgm:cxn modelId="{68A1211C-A5EC-0847-B238-CBD71E250A89}" srcId="{17C9BC32-0398-2A4C-8B2B-FC14FB8344BA}" destId="{F68B62F0-F1D3-D840-A4EC-DDFF0407AAB8}" srcOrd="3" destOrd="0" parTransId="{E29A5148-1A15-144A-B9E9-8BFF35917230}" sibTransId="{ED15979F-08FF-3540-8126-0659C5832A00}"/>
    <dgm:cxn modelId="{C9D12027-3FCF-4748-A161-51360279DE82}" type="presOf" srcId="{FD824021-FB66-4942-BAED-8BD5B0722992}" destId="{224ABCEE-8689-CD49-9E83-9974717DFF1C}" srcOrd="0" destOrd="0" presId="urn:microsoft.com/office/officeart/2005/8/layout/vList3"/>
    <dgm:cxn modelId="{E5453835-3742-BF4D-880B-84C8ECE45ECB}" type="presOf" srcId="{F68B62F0-F1D3-D840-A4EC-DDFF0407AAB8}" destId="{1349ED48-2AB0-0246-A765-F8A1A6F041A8}" srcOrd="0" destOrd="0" presId="urn:microsoft.com/office/officeart/2005/8/layout/vList3"/>
    <dgm:cxn modelId="{AC5FED39-5CF4-4043-8D78-E66972D31FF7}" type="presOf" srcId="{2B5AFEC1-30F4-494D-AF74-B72A45782BF8}" destId="{8302DE85-D1B7-8C48-BA66-462C4ACFF0DD}" srcOrd="0" destOrd="0" presId="urn:microsoft.com/office/officeart/2005/8/layout/vList3"/>
    <dgm:cxn modelId="{097EBD3C-0840-3440-88B1-51C4FF8E7DA5}" srcId="{17C9BC32-0398-2A4C-8B2B-FC14FB8344BA}" destId="{2B5AFEC1-30F4-494D-AF74-B72A45782BF8}" srcOrd="4" destOrd="0" parTransId="{862DEFC7-BB74-D24E-A2BE-43A35AC86F7E}" sibTransId="{C1B172DE-9973-324D-989C-254CE5C046A7}"/>
    <dgm:cxn modelId="{2D52D242-6409-DF43-9C52-C6D1B5ACCD78}" srcId="{17C9BC32-0398-2A4C-8B2B-FC14FB8344BA}" destId="{70CA89A1-56C0-7F4F-9C56-C1ADBF12C977}" srcOrd="1" destOrd="0" parTransId="{DB29C71B-31CF-E144-9257-D42E2CFE63CA}" sibTransId="{19D3C61A-A99C-E348-BF9A-8BFD22905897}"/>
    <dgm:cxn modelId="{9E93EC4D-9BA2-714E-B0A5-39AB73373562}" type="presOf" srcId="{38227BA0-6351-7546-B047-F789903E98E8}" destId="{3868B30C-E90E-2A4B-896B-A37749AF18F8}" srcOrd="0" destOrd="0" presId="urn:microsoft.com/office/officeart/2005/8/layout/vList3"/>
    <dgm:cxn modelId="{84A0A24F-1DB5-0949-848C-29E1D21C1449}" type="presOf" srcId="{70CA89A1-56C0-7F4F-9C56-C1ADBF12C977}" destId="{F4D00EEC-838E-8C43-927B-D354C905649E}" srcOrd="0" destOrd="0" presId="urn:microsoft.com/office/officeart/2005/8/layout/vList3"/>
    <dgm:cxn modelId="{1EB51A5E-AB31-1C4E-8EF9-DF820C70CD7D}" srcId="{17C9BC32-0398-2A4C-8B2B-FC14FB8344BA}" destId="{F3001C0D-A74B-7147-BDA9-27450ECEB2A5}" srcOrd="2" destOrd="0" parTransId="{4685A06E-F6A2-694F-B1B4-FF0F2AD93E5C}" sibTransId="{68008D72-F5AB-4042-8FEC-18D17B6279C1}"/>
    <dgm:cxn modelId="{E5F3B273-903B-AC41-B977-6FD45CDC1A66}" type="presOf" srcId="{F3001C0D-A74B-7147-BDA9-27450ECEB2A5}" destId="{5B287806-1090-C947-BC0E-FBB691283608}" srcOrd="0" destOrd="0" presId="urn:microsoft.com/office/officeart/2005/8/layout/vList3"/>
    <dgm:cxn modelId="{3D023E8A-0975-A644-B304-50883F479E54}" srcId="{17C9BC32-0398-2A4C-8B2B-FC14FB8344BA}" destId="{FD824021-FB66-4942-BAED-8BD5B0722992}" srcOrd="6" destOrd="0" parTransId="{79768203-6318-5A48-9EB3-2CFCD82B50E8}" sibTransId="{B7F024CA-12D4-2C49-9BA1-55CD1168B0FD}"/>
    <dgm:cxn modelId="{806979AF-17B0-E446-88F8-57F0A63E6AFD}" srcId="{17C9BC32-0398-2A4C-8B2B-FC14FB8344BA}" destId="{E6ECCE1D-C12B-3B4D-BB45-287CDB256E52}" srcOrd="5" destOrd="0" parTransId="{832852C9-0814-8140-BB05-D6ACD3265E22}" sibTransId="{A14DB4F7-DD23-5043-9445-F09B3B1DBF38}"/>
    <dgm:cxn modelId="{CBADF5B3-71F5-4543-A1D4-595328E13B49}" type="presOf" srcId="{17C9BC32-0398-2A4C-8B2B-FC14FB8344BA}" destId="{3A170A06-56DD-F441-B249-C368FF09F7A7}" srcOrd="0" destOrd="0" presId="urn:microsoft.com/office/officeart/2005/8/layout/vList3"/>
    <dgm:cxn modelId="{F88FACDA-EF44-FC4E-A929-E37C2D3DE1B3}" srcId="{17C9BC32-0398-2A4C-8B2B-FC14FB8344BA}" destId="{38227BA0-6351-7546-B047-F789903E98E8}" srcOrd="0" destOrd="0" parTransId="{CEFF93B2-5685-864C-9ED8-871EA52C1CAB}" sibTransId="{5A1BF238-43B4-BE4D-BF1E-284DA3FF6D53}"/>
    <dgm:cxn modelId="{37047EF8-A9F3-9A40-A9FA-10D7F4A004FC}" type="presOf" srcId="{E6ECCE1D-C12B-3B4D-BB45-287CDB256E52}" destId="{72C4B9B3-9AE0-A14E-A47B-DB28C5774993}" srcOrd="0" destOrd="0" presId="urn:microsoft.com/office/officeart/2005/8/layout/vList3"/>
    <dgm:cxn modelId="{80B58B0D-0A71-3A42-B255-A908A563CEBD}" type="presParOf" srcId="{3A170A06-56DD-F441-B249-C368FF09F7A7}" destId="{06435997-F56B-D04E-AFD7-B2349A892705}" srcOrd="0" destOrd="0" presId="urn:microsoft.com/office/officeart/2005/8/layout/vList3"/>
    <dgm:cxn modelId="{116EA388-148A-CC43-9F5C-367B11B7FA65}" type="presParOf" srcId="{06435997-F56B-D04E-AFD7-B2349A892705}" destId="{D1CC9274-18C3-C746-80C6-97A917B7B1A5}" srcOrd="0" destOrd="0" presId="urn:microsoft.com/office/officeart/2005/8/layout/vList3"/>
    <dgm:cxn modelId="{BDA9EAD8-0E05-7248-81FE-F9BD0399A118}" type="presParOf" srcId="{06435997-F56B-D04E-AFD7-B2349A892705}" destId="{3868B30C-E90E-2A4B-896B-A37749AF18F8}" srcOrd="1" destOrd="0" presId="urn:microsoft.com/office/officeart/2005/8/layout/vList3"/>
    <dgm:cxn modelId="{DCA7B752-9064-3648-AA45-AD2167CA3EA0}" type="presParOf" srcId="{3A170A06-56DD-F441-B249-C368FF09F7A7}" destId="{74E68011-38FA-8C4D-A6CB-FCACE87F08D5}" srcOrd="1" destOrd="0" presId="urn:microsoft.com/office/officeart/2005/8/layout/vList3"/>
    <dgm:cxn modelId="{8451E8E9-DC20-CD41-9B60-C701C61D6870}" type="presParOf" srcId="{3A170A06-56DD-F441-B249-C368FF09F7A7}" destId="{16D592AA-F786-BB46-807B-083D263D788B}" srcOrd="2" destOrd="0" presId="urn:microsoft.com/office/officeart/2005/8/layout/vList3"/>
    <dgm:cxn modelId="{A7FA56FE-CA0B-A141-B119-3308C5605F6A}" type="presParOf" srcId="{16D592AA-F786-BB46-807B-083D263D788B}" destId="{09C56690-A639-EC45-8325-FE1613D91549}" srcOrd="0" destOrd="0" presId="urn:microsoft.com/office/officeart/2005/8/layout/vList3"/>
    <dgm:cxn modelId="{B7FABF07-E883-9147-B0CD-9226A3B0BA4C}" type="presParOf" srcId="{16D592AA-F786-BB46-807B-083D263D788B}" destId="{F4D00EEC-838E-8C43-927B-D354C905649E}" srcOrd="1" destOrd="0" presId="urn:microsoft.com/office/officeart/2005/8/layout/vList3"/>
    <dgm:cxn modelId="{0B183B4D-150A-C340-8D95-0B4B5DC19D14}" type="presParOf" srcId="{3A170A06-56DD-F441-B249-C368FF09F7A7}" destId="{2275A007-1DB7-9748-A4B0-2BE27C1AB622}" srcOrd="3" destOrd="0" presId="urn:microsoft.com/office/officeart/2005/8/layout/vList3"/>
    <dgm:cxn modelId="{994E4799-E7FF-A24D-94D9-7061ED2FC3D5}" type="presParOf" srcId="{3A170A06-56DD-F441-B249-C368FF09F7A7}" destId="{9F8DB7AC-4C0B-744B-8249-5A119D23E1BB}" srcOrd="4" destOrd="0" presId="urn:microsoft.com/office/officeart/2005/8/layout/vList3"/>
    <dgm:cxn modelId="{5CF4BD44-F5E7-7544-BB31-35C3B3C248CA}" type="presParOf" srcId="{9F8DB7AC-4C0B-744B-8249-5A119D23E1BB}" destId="{3EDAEA43-E3B1-E549-B5C0-73082D1E7FC5}" srcOrd="0" destOrd="0" presId="urn:microsoft.com/office/officeart/2005/8/layout/vList3"/>
    <dgm:cxn modelId="{33F9E6A0-3043-CB4B-873C-157132B26B8A}" type="presParOf" srcId="{9F8DB7AC-4C0B-744B-8249-5A119D23E1BB}" destId="{5B287806-1090-C947-BC0E-FBB691283608}" srcOrd="1" destOrd="0" presId="urn:microsoft.com/office/officeart/2005/8/layout/vList3"/>
    <dgm:cxn modelId="{AF0621C1-E4C5-9540-87CE-E27A4B6A053A}" type="presParOf" srcId="{3A170A06-56DD-F441-B249-C368FF09F7A7}" destId="{38145AD9-CF26-5F47-A1FF-F59B9ED7AD89}" srcOrd="5" destOrd="0" presId="urn:microsoft.com/office/officeart/2005/8/layout/vList3"/>
    <dgm:cxn modelId="{4502BCC4-9BD9-514A-898C-043A4FC752D4}" type="presParOf" srcId="{3A170A06-56DD-F441-B249-C368FF09F7A7}" destId="{1E78CDEB-648A-4F4C-8E45-B5828A318874}" srcOrd="6" destOrd="0" presId="urn:microsoft.com/office/officeart/2005/8/layout/vList3"/>
    <dgm:cxn modelId="{7D859072-2306-B549-8B58-59822ED25E35}" type="presParOf" srcId="{1E78CDEB-648A-4F4C-8E45-B5828A318874}" destId="{8BBAB019-013A-7246-923E-BBA14A61947D}" srcOrd="0" destOrd="0" presId="urn:microsoft.com/office/officeart/2005/8/layout/vList3"/>
    <dgm:cxn modelId="{19F1FAA6-B52E-FB4F-89A0-9A905B6DE796}" type="presParOf" srcId="{1E78CDEB-648A-4F4C-8E45-B5828A318874}" destId="{1349ED48-2AB0-0246-A765-F8A1A6F041A8}" srcOrd="1" destOrd="0" presId="urn:microsoft.com/office/officeart/2005/8/layout/vList3"/>
    <dgm:cxn modelId="{08D9225E-3E47-A84D-A247-356D35F42D38}" type="presParOf" srcId="{3A170A06-56DD-F441-B249-C368FF09F7A7}" destId="{1BAA791C-BC5B-B346-AD13-665FA940CEA3}" srcOrd="7" destOrd="0" presId="urn:microsoft.com/office/officeart/2005/8/layout/vList3"/>
    <dgm:cxn modelId="{1CC62BC7-206A-754B-B036-108014C57FB7}" type="presParOf" srcId="{3A170A06-56DD-F441-B249-C368FF09F7A7}" destId="{B1EF6ED9-E290-F246-8961-01DCEA9FD559}" srcOrd="8" destOrd="0" presId="urn:microsoft.com/office/officeart/2005/8/layout/vList3"/>
    <dgm:cxn modelId="{8E61C3A1-0D2C-0F44-88D8-84BCEF0F2A4C}" type="presParOf" srcId="{B1EF6ED9-E290-F246-8961-01DCEA9FD559}" destId="{175554F1-098E-6A4B-A26C-E8F2DBE6A976}" srcOrd="0" destOrd="0" presId="urn:microsoft.com/office/officeart/2005/8/layout/vList3"/>
    <dgm:cxn modelId="{CF6DB37D-C867-304A-BA30-B91E6448BD78}" type="presParOf" srcId="{B1EF6ED9-E290-F246-8961-01DCEA9FD559}" destId="{8302DE85-D1B7-8C48-BA66-462C4ACFF0DD}" srcOrd="1" destOrd="0" presId="urn:microsoft.com/office/officeart/2005/8/layout/vList3"/>
    <dgm:cxn modelId="{D984E224-E2E4-B143-8D26-35F435501B90}" type="presParOf" srcId="{3A170A06-56DD-F441-B249-C368FF09F7A7}" destId="{2F6691AA-262C-FF45-A2B4-128373F3777E}" srcOrd="9" destOrd="0" presId="urn:microsoft.com/office/officeart/2005/8/layout/vList3"/>
    <dgm:cxn modelId="{621A41BD-8998-E247-8D06-C9B23DF91DD3}" type="presParOf" srcId="{3A170A06-56DD-F441-B249-C368FF09F7A7}" destId="{C9963CA2-D5E4-824D-8F58-E0D5E18C265D}" srcOrd="10" destOrd="0" presId="urn:microsoft.com/office/officeart/2005/8/layout/vList3"/>
    <dgm:cxn modelId="{B1D05354-3800-A24E-B384-098B6289A994}" type="presParOf" srcId="{C9963CA2-D5E4-824D-8F58-E0D5E18C265D}" destId="{44776CF3-4593-8F4E-B6BF-9F1DE4D52A20}" srcOrd="0" destOrd="0" presId="urn:microsoft.com/office/officeart/2005/8/layout/vList3"/>
    <dgm:cxn modelId="{9AB9782E-F0B2-6C4A-A974-F281C2A5D84D}" type="presParOf" srcId="{C9963CA2-D5E4-824D-8F58-E0D5E18C265D}" destId="{72C4B9B3-9AE0-A14E-A47B-DB28C5774993}" srcOrd="1" destOrd="0" presId="urn:microsoft.com/office/officeart/2005/8/layout/vList3"/>
    <dgm:cxn modelId="{7E2DBAA0-841C-734C-860D-0EEBEE80138D}" type="presParOf" srcId="{3A170A06-56DD-F441-B249-C368FF09F7A7}" destId="{F4EE92D4-9599-8640-A6BF-73E61467917D}" srcOrd="11" destOrd="0" presId="urn:microsoft.com/office/officeart/2005/8/layout/vList3"/>
    <dgm:cxn modelId="{F18288CC-A5B2-D344-9EFB-CFDD15A3562E}" type="presParOf" srcId="{3A170A06-56DD-F441-B249-C368FF09F7A7}" destId="{6F412CA7-71BA-8843-BDFC-43B584CD74CE}" srcOrd="12" destOrd="0" presId="urn:microsoft.com/office/officeart/2005/8/layout/vList3"/>
    <dgm:cxn modelId="{53A95E02-FE56-AC4A-B759-2815BA9E4930}" type="presParOf" srcId="{6F412CA7-71BA-8843-BDFC-43B584CD74CE}" destId="{5F414807-0A88-E247-9B2F-A2883F4B405F}" srcOrd="0" destOrd="0" presId="urn:microsoft.com/office/officeart/2005/8/layout/vList3"/>
    <dgm:cxn modelId="{2A15E778-66AF-E940-954C-4BF2AE60EC68}" type="presParOf" srcId="{6F412CA7-71BA-8843-BDFC-43B584CD74CE}" destId="{224ABCEE-8689-CD49-9E83-9974717DFF1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8B30C-E90E-2A4B-896B-A37749AF18F8}">
      <dsp:nvSpPr>
        <dsp:cNvPr id="0" name=""/>
        <dsp:cNvSpPr/>
      </dsp:nvSpPr>
      <dsp:spPr>
        <a:xfrm rot="10800000">
          <a:off x="1403875" y="1810"/>
          <a:ext cx="5027958" cy="549739"/>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Discover how microservices allow you to align your system design with your organization’s goals</a:t>
          </a:r>
        </a:p>
      </dsp:txBody>
      <dsp:txXfrm rot="10800000">
        <a:off x="1541310" y="1810"/>
        <a:ext cx="4890523" cy="549739"/>
      </dsp:txXfrm>
    </dsp:sp>
    <dsp:sp modelId="{D1CC9274-18C3-C746-80C6-97A917B7B1A5}">
      <dsp:nvSpPr>
        <dsp:cNvPr id="0" name=""/>
        <dsp:cNvSpPr/>
      </dsp:nvSpPr>
      <dsp:spPr>
        <a:xfrm>
          <a:off x="1129005" y="1810"/>
          <a:ext cx="549739" cy="549739"/>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D00EEC-838E-8C43-927B-D354C905649E}">
      <dsp:nvSpPr>
        <dsp:cNvPr id="0" name=""/>
        <dsp:cNvSpPr/>
      </dsp:nvSpPr>
      <dsp:spPr>
        <a:xfrm rot="10800000">
          <a:off x="1403875" y="715651"/>
          <a:ext cx="5027958" cy="549739"/>
        </a:xfrm>
        <a:prstGeom prst="homePlate">
          <a:avLst/>
        </a:prstGeom>
        <a:solidFill>
          <a:schemeClr val="accent2">
            <a:hueOff val="793246"/>
            <a:satOff val="-5701"/>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Learn options for integrating a service with the rest of your system</a:t>
          </a:r>
        </a:p>
      </dsp:txBody>
      <dsp:txXfrm rot="10800000">
        <a:off x="1541310" y="715651"/>
        <a:ext cx="4890523" cy="549739"/>
      </dsp:txXfrm>
    </dsp:sp>
    <dsp:sp modelId="{09C56690-A639-EC45-8325-FE1613D91549}">
      <dsp:nvSpPr>
        <dsp:cNvPr id="0" name=""/>
        <dsp:cNvSpPr/>
      </dsp:nvSpPr>
      <dsp:spPr>
        <a:xfrm>
          <a:off x="1129005" y="715651"/>
          <a:ext cx="549739" cy="549739"/>
        </a:xfrm>
        <a:prstGeom prst="ellipse">
          <a:avLst/>
        </a:prstGeom>
        <a:solidFill>
          <a:schemeClr val="accent2">
            <a:tint val="50000"/>
            <a:hueOff val="626048"/>
            <a:satOff val="-9469"/>
            <a:lumOff val="-15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287806-1090-C947-BC0E-FBB691283608}">
      <dsp:nvSpPr>
        <dsp:cNvPr id="0" name=""/>
        <dsp:cNvSpPr/>
      </dsp:nvSpPr>
      <dsp:spPr>
        <a:xfrm rot="10800000">
          <a:off x="1403875" y="1429491"/>
          <a:ext cx="5027958" cy="549739"/>
        </a:xfrm>
        <a:prstGeom prst="homePlate">
          <a:avLst/>
        </a:prstGeom>
        <a:solidFill>
          <a:schemeClr val="accent2">
            <a:hueOff val="1586492"/>
            <a:satOff val="-11402"/>
            <a:lumOff val="-101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Take an incremental approach when splitting monolithic codebases</a:t>
          </a:r>
        </a:p>
      </dsp:txBody>
      <dsp:txXfrm rot="10800000">
        <a:off x="1541310" y="1429491"/>
        <a:ext cx="4890523" cy="549739"/>
      </dsp:txXfrm>
    </dsp:sp>
    <dsp:sp modelId="{3EDAEA43-E3B1-E549-B5C0-73082D1E7FC5}">
      <dsp:nvSpPr>
        <dsp:cNvPr id="0" name=""/>
        <dsp:cNvSpPr/>
      </dsp:nvSpPr>
      <dsp:spPr>
        <a:xfrm>
          <a:off x="1129005" y="1429491"/>
          <a:ext cx="549739" cy="549739"/>
        </a:xfrm>
        <a:prstGeom prst="ellipse">
          <a:avLst/>
        </a:prstGeom>
        <a:solidFill>
          <a:schemeClr val="accent2">
            <a:tint val="50000"/>
            <a:hueOff val="1252095"/>
            <a:satOff val="-18938"/>
            <a:lumOff val="-30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49ED48-2AB0-0246-A765-F8A1A6F041A8}">
      <dsp:nvSpPr>
        <dsp:cNvPr id="0" name=""/>
        <dsp:cNvSpPr/>
      </dsp:nvSpPr>
      <dsp:spPr>
        <a:xfrm rot="10800000">
          <a:off x="1403875" y="2143331"/>
          <a:ext cx="5027958" cy="549739"/>
        </a:xfrm>
        <a:prstGeom prst="homePlate">
          <a:avLst/>
        </a:prstGeom>
        <a:solidFill>
          <a:schemeClr val="accent2">
            <a:hueOff val="2379738"/>
            <a:satOff val="-17103"/>
            <a:lumOff val="-15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Understand the challenges of scaling microservice architectures</a:t>
          </a:r>
        </a:p>
      </dsp:txBody>
      <dsp:txXfrm rot="10800000">
        <a:off x="1541310" y="2143331"/>
        <a:ext cx="4890523" cy="549739"/>
      </dsp:txXfrm>
    </dsp:sp>
    <dsp:sp modelId="{8BBAB019-013A-7246-923E-BBA14A61947D}">
      <dsp:nvSpPr>
        <dsp:cNvPr id="0" name=""/>
        <dsp:cNvSpPr/>
      </dsp:nvSpPr>
      <dsp:spPr>
        <a:xfrm>
          <a:off x="1129005" y="2143331"/>
          <a:ext cx="549739" cy="549739"/>
        </a:xfrm>
        <a:prstGeom prst="ellipse">
          <a:avLst/>
        </a:prstGeom>
        <a:solidFill>
          <a:schemeClr val="accent2">
            <a:tint val="50000"/>
            <a:hueOff val="1878143"/>
            <a:satOff val="-28407"/>
            <a:lumOff val="-45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02DE85-D1B7-8C48-BA66-462C4ACFF0DD}">
      <dsp:nvSpPr>
        <dsp:cNvPr id="0" name=""/>
        <dsp:cNvSpPr/>
      </dsp:nvSpPr>
      <dsp:spPr>
        <a:xfrm rot="10800000">
          <a:off x="1403875" y="2857172"/>
          <a:ext cx="5027958" cy="549739"/>
        </a:xfrm>
        <a:prstGeom prst="homePlate">
          <a:avLst/>
        </a:prstGeom>
        <a:solidFill>
          <a:schemeClr val="accent2">
            <a:hueOff val="3172984"/>
            <a:satOff val="-22804"/>
            <a:lumOff val="-203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Examine the complexities of testing and monitoring distributed services</a:t>
          </a:r>
        </a:p>
      </dsp:txBody>
      <dsp:txXfrm rot="10800000">
        <a:off x="1541310" y="2857172"/>
        <a:ext cx="4890523" cy="549739"/>
      </dsp:txXfrm>
    </dsp:sp>
    <dsp:sp modelId="{175554F1-098E-6A4B-A26C-E8F2DBE6A976}">
      <dsp:nvSpPr>
        <dsp:cNvPr id="0" name=""/>
        <dsp:cNvSpPr/>
      </dsp:nvSpPr>
      <dsp:spPr>
        <a:xfrm>
          <a:off x="1129005" y="2857172"/>
          <a:ext cx="549739" cy="549739"/>
        </a:xfrm>
        <a:prstGeom prst="ellipse">
          <a:avLst/>
        </a:prstGeom>
        <a:solidFill>
          <a:schemeClr val="accent2">
            <a:tint val="50000"/>
            <a:hueOff val="2504190"/>
            <a:satOff val="-37875"/>
            <a:lumOff val="-6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C4B9B3-9AE0-A14E-A47B-DB28C5774993}">
      <dsp:nvSpPr>
        <dsp:cNvPr id="0" name=""/>
        <dsp:cNvSpPr/>
      </dsp:nvSpPr>
      <dsp:spPr>
        <a:xfrm rot="10800000">
          <a:off x="1403875" y="3571012"/>
          <a:ext cx="5027958" cy="549739"/>
        </a:xfrm>
        <a:prstGeom prst="homePlate">
          <a:avLst/>
        </a:prstGeom>
        <a:solidFill>
          <a:schemeClr val="accent2">
            <a:hueOff val="3966230"/>
            <a:satOff val="-28505"/>
            <a:lumOff val="-254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a:t>Manage security with user-to-service and service-to-service models</a:t>
          </a:r>
        </a:p>
      </dsp:txBody>
      <dsp:txXfrm rot="10800000">
        <a:off x="1541310" y="3571012"/>
        <a:ext cx="4890523" cy="549739"/>
      </dsp:txXfrm>
    </dsp:sp>
    <dsp:sp modelId="{44776CF3-4593-8F4E-B6BF-9F1DE4D52A20}">
      <dsp:nvSpPr>
        <dsp:cNvPr id="0" name=""/>
        <dsp:cNvSpPr/>
      </dsp:nvSpPr>
      <dsp:spPr>
        <a:xfrm>
          <a:off x="1129005" y="3571012"/>
          <a:ext cx="549739" cy="549739"/>
        </a:xfrm>
        <a:prstGeom prst="ellipse">
          <a:avLst/>
        </a:prstGeom>
        <a:solidFill>
          <a:schemeClr val="accent2">
            <a:tint val="50000"/>
            <a:hueOff val="3130237"/>
            <a:satOff val="-47344"/>
            <a:lumOff val="-75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4ABCEE-8689-CD49-9E83-9974717DFF1C}">
      <dsp:nvSpPr>
        <dsp:cNvPr id="0" name=""/>
        <dsp:cNvSpPr/>
      </dsp:nvSpPr>
      <dsp:spPr>
        <a:xfrm rot="10800000">
          <a:off x="1403875" y="4284853"/>
          <a:ext cx="5027958" cy="549739"/>
        </a:xfrm>
        <a:prstGeom prst="homePlate">
          <a:avLst/>
        </a:prstGeom>
        <a:solidFill>
          <a:schemeClr val="accent2">
            <a:hueOff val="4759476"/>
            <a:satOff val="-34206"/>
            <a:lumOff val="-305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420"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kern="1200" dirty="0"/>
            <a:t>Deploy individual microservices through continuous integration</a:t>
          </a:r>
        </a:p>
      </dsp:txBody>
      <dsp:txXfrm rot="10800000">
        <a:off x="1541310" y="4284853"/>
        <a:ext cx="4890523" cy="549739"/>
      </dsp:txXfrm>
    </dsp:sp>
    <dsp:sp modelId="{5F414807-0A88-E247-9B2F-A2883F4B405F}">
      <dsp:nvSpPr>
        <dsp:cNvPr id="0" name=""/>
        <dsp:cNvSpPr/>
      </dsp:nvSpPr>
      <dsp:spPr>
        <a:xfrm>
          <a:off x="1129005" y="4284853"/>
          <a:ext cx="549739" cy="549739"/>
        </a:xfrm>
        <a:prstGeom prst="ellipse">
          <a:avLst/>
        </a:prstGeom>
        <a:solidFill>
          <a:schemeClr val="accent2">
            <a:tint val="50000"/>
            <a:hueOff val="3756285"/>
            <a:satOff val="-56813"/>
            <a:lumOff val="-9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09/09/19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09/09/2019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405253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00998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414960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mn-lt"/>
                <a:ea typeface="+mn-ea"/>
                <a:cs typeface="+mn-cs"/>
              </a:rPr>
              <a:t>To summarize:</a:t>
            </a:r>
          </a:p>
          <a:p>
            <a:r>
              <a:rPr lang="en-GB" sz="900" b="0" i="0" u="none" strike="noStrike" kern="1200" dirty="0">
                <a:solidFill>
                  <a:schemeClr val="tx1"/>
                </a:solidFill>
                <a:effectLst/>
                <a:latin typeface="+mn-lt"/>
                <a:ea typeface="+mn-ea"/>
                <a:cs typeface="+mn-cs"/>
              </a:rPr>
              <a:t>Envoy sends a request to the first instance of service B and it fails.</a:t>
            </a:r>
          </a:p>
          <a:p>
            <a:r>
              <a:rPr lang="en-GB" sz="900" b="0" i="0" u="none" strike="noStrike" kern="1200" dirty="0">
                <a:solidFill>
                  <a:schemeClr val="tx1"/>
                </a:solidFill>
                <a:effectLst/>
                <a:latin typeface="+mn-lt"/>
                <a:ea typeface="+mn-ea"/>
                <a:cs typeface="+mn-cs"/>
              </a:rPr>
              <a:t>The Envoy Sidecar retries. (1)</a:t>
            </a:r>
          </a:p>
          <a:p>
            <a:r>
              <a:rPr lang="en-GB" sz="900" b="0" i="0" u="none" strike="noStrike" kern="1200" dirty="0">
                <a:solidFill>
                  <a:schemeClr val="tx1"/>
                </a:solidFill>
                <a:effectLst/>
                <a:latin typeface="+mn-lt"/>
                <a:ea typeface="+mn-ea"/>
                <a:cs typeface="+mn-cs"/>
              </a:rPr>
              <a:t>Returns a failed request to the calling proxy.</a:t>
            </a:r>
          </a:p>
          <a:p>
            <a:r>
              <a:rPr lang="en-GB" sz="900" b="0" i="0" u="none" strike="noStrike" kern="1200" dirty="0">
                <a:solidFill>
                  <a:schemeClr val="tx1"/>
                </a:solidFill>
                <a:effectLst/>
                <a:latin typeface="+mn-lt"/>
                <a:ea typeface="+mn-ea"/>
                <a:cs typeface="+mn-cs"/>
              </a:rPr>
              <a:t>Which opens the Circuit Breaker and calls the next Service on subsequent requests. (2)</a:t>
            </a:r>
          </a:p>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239265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779732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u="none" strike="noStrike" kern="1200" dirty="0">
                <a:solidFill>
                  <a:schemeClr val="tx1"/>
                </a:solidFill>
                <a:effectLst/>
                <a:latin typeface="+mn-lt"/>
                <a:ea typeface="+mn-ea"/>
                <a:cs typeface="+mn-cs"/>
              </a:rPr>
              <a:t>Install </a:t>
            </a:r>
            <a:r>
              <a:rPr lang="en-GB" sz="900" b="1" i="0" u="none" strike="noStrike" kern="1200" dirty="0" err="1">
                <a:solidFill>
                  <a:schemeClr val="tx1"/>
                </a:solidFill>
                <a:effectLst/>
                <a:latin typeface="+mn-lt"/>
                <a:ea typeface="+mn-ea"/>
                <a:cs typeface="+mn-cs"/>
              </a:rPr>
              <a:t>Istio</a:t>
            </a:r>
            <a:r>
              <a:rPr lang="en-GB" sz="900" b="0" i="0" u="none" strike="noStrike" kern="1200" dirty="0">
                <a:solidFill>
                  <a:schemeClr val="tx1"/>
                </a:solidFill>
                <a:effectLst/>
                <a:latin typeface="+mn-lt"/>
                <a:ea typeface="+mn-ea"/>
                <a:cs typeface="+mn-cs"/>
              </a:rPr>
              <a:t> with Secret Discovery Service (</a:t>
            </a:r>
            <a:r>
              <a:rPr lang="en-GB" sz="900" b="1" i="0" u="none" strike="noStrike" kern="1200" dirty="0">
                <a:solidFill>
                  <a:schemeClr val="tx1"/>
                </a:solidFill>
                <a:effectLst/>
                <a:latin typeface="+mn-lt"/>
                <a:ea typeface="+mn-ea"/>
                <a:cs typeface="+mn-cs"/>
              </a:rPr>
              <a:t>SDS</a:t>
            </a:r>
            <a:r>
              <a:rPr lang="en-GB" sz="900" b="0" i="0" u="none" strike="noStrike" kern="1200" dirty="0">
                <a:solidFill>
                  <a:schemeClr val="tx1"/>
                </a:solidFill>
                <a:effectLst/>
                <a:latin typeface="+mn-lt"/>
                <a:ea typeface="+mn-ea"/>
                <a:cs typeface="+mn-cs"/>
              </a:rPr>
              <a:t>) to </a:t>
            </a:r>
            <a:r>
              <a:rPr lang="en-GB" sz="900" b="1" i="0" u="none" strike="noStrike" kern="1200" dirty="0">
                <a:solidFill>
                  <a:schemeClr val="tx1"/>
                </a:solidFill>
                <a:effectLst/>
                <a:latin typeface="+mn-lt"/>
                <a:ea typeface="+mn-ea"/>
                <a:cs typeface="+mn-cs"/>
              </a:rPr>
              <a:t>enable</a:t>
            </a:r>
            <a:r>
              <a:rPr lang="en-GB" sz="900" b="0" i="0" u="none" strike="noStrike" kern="1200" dirty="0">
                <a:solidFill>
                  <a:schemeClr val="tx1"/>
                </a:solidFill>
                <a:effectLst/>
                <a:latin typeface="+mn-lt"/>
                <a:ea typeface="+mn-ea"/>
                <a:cs typeface="+mn-cs"/>
              </a:rPr>
              <a:t> a few additional configurations for the gateway TLS. This will </a:t>
            </a:r>
            <a:r>
              <a:rPr lang="en-GB" sz="900" b="1" i="0" u="none" strike="noStrike" kern="1200" dirty="0">
                <a:solidFill>
                  <a:schemeClr val="tx1"/>
                </a:solidFill>
                <a:effectLst/>
                <a:latin typeface="+mn-lt"/>
                <a:ea typeface="+mn-ea"/>
                <a:cs typeface="+mn-cs"/>
              </a:rPr>
              <a:t>allow</a:t>
            </a:r>
            <a:r>
              <a:rPr lang="en-GB" sz="900" b="0" i="0" u="none" strike="noStrike" kern="1200" dirty="0">
                <a:solidFill>
                  <a:schemeClr val="tx1"/>
                </a:solidFill>
                <a:effectLst/>
                <a:latin typeface="+mn-lt"/>
                <a:ea typeface="+mn-ea"/>
                <a:cs typeface="+mn-cs"/>
              </a:rPr>
              <a:t> you to: Dynamically update the gateway TLS with multiple TLS certificates to terminate TLS connections.</a:t>
            </a:r>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44329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2485364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this scenario and how will be the this traced with </a:t>
            </a:r>
            <a:r>
              <a:rPr lang="en-US" dirty="0" err="1"/>
              <a:t>Istio</a:t>
            </a:r>
            <a:r>
              <a:rPr lang="en-US"/>
              <a:t>.</a:t>
            </a:r>
          </a:p>
        </p:txBody>
      </p:sp>
      <p:sp>
        <p:nvSpPr>
          <p:cNvPr id="4" name="Slide Number Placeholder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273266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4.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3.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2.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5.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Titre 2"/>
          <p:cNvSpPr>
            <a:spLocks noGrp="1"/>
          </p:cNvSpPr>
          <p:nvPr>
            <p:ph type="title"/>
          </p:nvPr>
        </p:nvSpPr>
        <p:spPr/>
        <p:txBody>
          <a:bodyPr/>
          <a:lstStyle/>
          <a:p>
            <a:r>
              <a:rPr lang="en-GB"/>
              <a:t>Click to edit Master 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9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42"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userDrawn="1">
          <p15:clr>
            <a:srgbClr val="FBAE40"/>
          </p15:clr>
        </p15:guide>
        <p15:guide id="2" pos="257" userDrawn="1">
          <p15:clr>
            <a:srgbClr val="FBAE40"/>
          </p15:clr>
        </p15:guide>
        <p15:guide id="3" pos="3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E6E7E7"/>
        </a:solidFill>
        <a:effectLst/>
      </p:bgPr>
    </p:bg>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7765"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1" name="Freeform 7"/>
          <p:cNvSpPr>
            <a:spLocks/>
          </p:cNvSpPr>
          <p:nvPr userDrawn="1"/>
        </p:nvSpPr>
        <p:spPr bwMode="auto">
          <a:xfrm>
            <a:off x="5892403" y="1"/>
            <a:ext cx="6327776" cy="5670550"/>
          </a:xfrm>
          <a:custGeom>
            <a:avLst/>
            <a:gdLst/>
            <a:ahLst/>
            <a:cxnLst>
              <a:cxn ang="0">
                <a:pos x="3986" y="2526"/>
              </a:cxn>
              <a:cxn ang="0">
                <a:pos x="3986" y="2512"/>
              </a:cxn>
              <a:cxn ang="0">
                <a:pos x="3986" y="0"/>
              </a:cxn>
              <a:cxn ang="0">
                <a:pos x="648" y="0"/>
              </a:cxn>
              <a:cxn ang="0">
                <a:pos x="682" y="84"/>
              </a:cxn>
              <a:cxn ang="0">
                <a:pos x="698" y="132"/>
              </a:cxn>
              <a:cxn ang="0">
                <a:pos x="724" y="230"/>
              </a:cxn>
              <a:cxn ang="0">
                <a:pos x="738" y="328"/>
              </a:cxn>
              <a:cxn ang="0">
                <a:pos x="744" y="428"/>
              </a:cxn>
              <a:cxn ang="0">
                <a:pos x="744" y="478"/>
              </a:cxn>
              <a:cxn ang="0">
                <a:pos x="734" y="656"/>
              </a:cxn>
              <a:cxn ang="0">
                <a:pos x="710" y="830"/>
              </a:cxn>
              <a:cxn ang="0">
                <a:pos x="674" y="1002"/>
              </a:cxn>
              <a:cxn ang="0">
                <a:pos x="628" y="1172"/>
              </a:cxn>
              <a:cxn ang="0">
                <a:pos x="590" y="1296"/>
              </a:cxn>
              <a:cxn ang="0">
                <a:pos x="504" y="1542"/>
              </a:cxn>
              <a:cxn ang="0">
                <a:pos x="406" y="1782"/>
              </a:cxn>
              <a:cxn ang="0">
                <a:pos x="300" y="2020"/>
              </a:cxn>
              <a:cxn ang="0">
                <a:pos x="244" y="2136"/>
              </a:cxn>
              <a:cxn ang="0">
                <a:pos x="128" y="2366"/>
              </a:cxn>
              <a:cxn ang="0">
                <a:pos x="8" y="2594"/>
              </a:cxn>
              <a:cxn ang="0">
                <a:pos x="0" y="2608"/>
              </a:cxn>
              <a:cxn ang="0">
                <a:pos x="0" y="2612"/>
              </a:cxn>
              <a:cxn ang="0">
                <a:pos x="50" y="2690"/>
              </a:cxn>
              <a:cxn ang="0">
                <a:pos x="100" y="2766"/>
              </a:cxn>
              <a:cxn ang="0">
                <a:pos x="190" y="2890"/>
              </a:cxn>
              <a:cxn ang="0">
                <a:pos x="286" y="3006"/>
              </a:cxn>
              <a:cxn ang="0">
                <a:pos x="390" y="3116"/>
              </a:cxn>
              <a:cxn ang="0">
                <a:pos x="502" y="3220"/>
              </a:cxn>
              <a:cxn ang="0">
                <a:pos x="540" y="3252"/>
              </a:cxn>
              <a:cxn ang="0">
                <a:pos x="622" y="3312"/>
              </a:cxn>
              <a:cxn ang="0">
                <a:pos x="706" y="3366"/>
              </a:cxn>
              <a:cxn ang="0">
                <a:pos x="792" y="3414"/>
              </a:cxn>
              <a:cxn ang="0">
                <a:pos x="882" y="3456"/>
              </a:cxn>
              <a:cxn ang="0">
                <a:pos x="976" y="3492"/>
              </a:cxn>
              <a:cxn ang="0">
                <a:pos x="1070" y="3520"/>
              </a:cxn>
              <a:cxn ang="0">
                <a:pos x="1170" y="3542"/>
              </a:cxn>
              <a:cxn ang="0">
                <a:pos x="1220" y="3552"/>
              </a:cxn>
              <a:cxn ang="0">
                <a:pos x="1374" y="3568"/>
              </a:cxn>
              <a:cxn ang="0">
                <a:pos x="1382" y="3568"/>
              </a:cxn>
              <a:cxn ang="0">
                <a:pos x="1390" y="3572"/>
              </a:cxn>
              <a:cxn ang="0">
                <a:pos x="1420" y="3572"/>
              </a:cxn>
              <a:cxn ang="0">
                <a:pos x="1544" y="3572"/>
              </a:cxn>
              <a:cxn ang="0">
                <a:pos x="1544" y="3568"/>
              </a:cxn>
              <a:cxn ang="0">
                <a:pos x="1610" y="3564"/>
              </a:cxn>
              <a:cxn ang="0">
                <a:pos x="1740" y="3552"/>
              </a:cxn>
              <a:cxn ang="0">
                <a:pos x="1870" y="3530"/>
              </a:cxn>
              <a:cxn ang="0">
                <a:pos x="1998" y="3502"/>
              </a:cxn>
              <a:cxn ang="0">
                <a:pos x="2062" y="3486"/>
              </a:cxn>
              <a:cxn ang="0">
                <a:pos x="2262" y="3426"/>
              </a:cxn>
              <a:cxn ang="0">
                <a:pos x="2458" y="3356"/>
              </a:cxn>
              <a:cxn ang="0">
                <a:pos x="2650" y="3276"/>
              </a:cxn>
              <a:cxn ang="0">
                <a:pos x="2840" y="3190"/>
              </a:cxn>
              <a:cxn ang="0">
                <a:pos x="2966" y="3128"/>
              </a:cxn>
              <a:cxn ang="0">
                <a:pos x="3218" y="2996"/>
              </a:cxn>
              <a:cxn ang="0">
                <a:pos x="3464" y="2858"/>
              </a:cxn>
              <a:cxn ang="0">
                <a:pos x="3708" y="2714"/>
              </a:cxn>
              <a:cxn ang="0">
                <a:pos x="3828" y="2640"/>
              </a:cxn>
              <a:cxn ang="0">
                <a:pos x="3974" y="2548"/>
              </a:cxn>
              <a:cxn ang="0">
                <a:pos x="3984" y="2540"/>
              </a:cxn>
              <a:cxn ang="0">
                <a:pos x="3986" y="2526"/>
              </a:cxn>
            </a:cxnLst>
            <a:rect l="0" t="0" r="r" b="b"/>
            <a:pathLst>
              <a:path w="3986" h="3572">
                <a:moveTo>
                  <a:pt x="3986" y="2526"/>
                </a:moveTo>
                <a:lnTo>
                  <a:pt x="3986" y="2526"/>
                </a:lnTo>
                <a:lnTo>
                  <a:pt x="3986" y="2512"/>
                </a:lnTo>
                <a:lnTo>
                  <a:pt x="3986" y="2512"/>
                </a:lnTo>
                <a:lnTo>
                  <a:pt x="3986" y="0"/>
                </a:lnTo>
                <a:lnTo>
                  <a:pt x="3986" y="0"/>
                </a:lnTo>
                <a:lnTo>
                  <a:pt x="648" y="0"/>
                </a:lnTo>
                <a:lnTo>
                  <a:pt x="648" y="0"/>
                </a:lnTo>
                <a:lnTo>
                  <a:pt x="666" y="42"/>
                </a:lnTo>
                <a:lnTo>
                  <a:pt x="682" y="84"/>
                </a:lnTo>
                <a:lnTo>
                  <a:pt x="682" y="84"/>
                </a:lnTo>
                <a:lnTo>
                  <a:pt x="698" y="132"/>
                </a:lnTo>
                <a:lnTo>
                  <a:pt x="712" y="182"/>
                </a:lnTo>
                <a:lnTo>
                  <a:pt x="724" y="230"/>
                </a:lnTo>
                <a:lnTo>
                  <a:pt x="732" y="280"/>
                </a:lnTo>
                <a:lnTo>
                  <a:pt x="738" y="328"/>
                </a:lnTo>
                <a:lnTo>
                  <a:pt x="742" y="378"/>
                </a:lnTo>
                <a:lnTo>
                  <a:pt x="744" y="428"/>
                </a:lnTo>
                <a:lnTo>
                  <a:pt x="744" y="478"/>
                </a:lnTo>
                <a:lnTo>
                  <a:pt x="744" y="478"/>
                </a:lnTo>
                <a:lnTo>
                  <a:pt x="742" y="568"/>
                </a:lnTo>
                <a:lnTo>
                  <a:pt x="734" y="656"/>
                </a:lnTo>
                <a:lnTo>
                  <a:pt x="724" y="742"/>
                </a:lnTo>
                <a:lnTo>
                  <a:pt x="710" y="830"/>
                </a:lnTo>
                <a:lnTo>
                  <a:pt x="694" y="916"/>
                </a:lnTo>
                <a:lnTo>
                  <a:pt x="674" y="1002"/>
                </a:lnTo>
                <a:lnTo>
                  <a:pt x="652" y="1088"/>
                </a:lnTo>
                <a:lnTo>
                  <a:pt x="628" y="1172"/>
                </a:lnTo>
                <a:lnTo>
                  <a:pt x="628" y="1172"/>
                </a:lnTo>
                <a:lnTo>
                  <a:pt x="590" y="1296"/>
                </a:lnTo>
                <a:lnTo>
                  <a:pt x="548" y="1420"/>
                </a:lnTo>
                <a:lnTo>
                  <a:pt x="504" y="1542"/>
                </a:lnTo>
                <a:lnTo>
                  <a:pt x="456" y="1662"/>
                </a:lnTo>
                <a:lnTo>
                  <a:pt x="406" y="1782"/>
                </a:lnTo>
                <a:lnTo>
                  <a:pt x="354" y="1900"/>
                </a:lnTo>
                <a:lnTo>
                  <a:pt x="300" y="2020"/>
                </a:lnTo>
                <a:lnTo>
                  <a:pt x="244" y="2136"/>
                </a:lnTo>
                <a:lnTo>
                  <a:pt x="244" y="2136"/>
                </a:lnTo>
                <a:lnTo>
                  <a:pt x="188" y="2252"/>
                </a:lnTo>
                <a:lnTo>
                  <a:pt x="128" y="2366"/>
                </a:lnTo>
                <a:lnTo>
                  <a:pt x="70" y="2480"/>
                </a:lnTo>
                <a:lnTo>
                  <a:pt x="8" y="2594"/>
                </a:lnTo>
                <a:lnTo>
                  <a:pt x="8" y="2594"/>
                </a:lnTo>
                <a:lnTo>
                  <a:pt x="0" y="2608"/>
                </a:lnTo>
                <a:lnTo>
                  <a:pt x="0" y="2608"/>
                </a:lnTo>
                <a:lnTo>
                  <a:pt x="0" y="2612"/>
                </a:lnTo>
                <a:lnTo>
                  <a:pt x="0" y="2612"/>
                </a:lnTo>
                <a:lnTo>
                  <a:pt x="50" y="2690"/>
                </a:lnTo>
                <a:lnTo>
                  <a:pt x="100" y="2766"/>
                </a:lnTo>
                <a:lnTo>
                  <a:pt x="100" y="2766"/>
                </a:lnTo>
                <a:lnTo>
                  <a:pt x="144" y="2828"/>
                </a:lnTo>
                <a:lnTo>
                  <a:pt x="190" y="2890"/>
                </a:lnTo>
                <a:lnTo>
                  <a:pt x="236" y="2948"/>
                </a:lnTo>
                <a:lnTo>
                  <a:pt x="286" y="3006"/>
                </a:lnTo>
                <a:lnTo>
                  <a:pt x="336" y="3062"/>
                </a:lnTo>
                <a:lnTo>
                  <a:pt x="390" y="3116"/>
                </a:lnTo>
                <a:lnTo>
                  <a:pt x="444" y="3170"/>
                </a:lnTo>
                <a:lnTo>
                  <a:pt x="502" y="3220"/>
                </a:lnTo>
                <a:lnTo>
                  <a:pt x="502" y="3220"/>
                </a:lnTo>
                <a:lnTo>
                  <a:pt x="540" y="3252"/>
                </a:lnTo>
                <a:lnTo>
                  <a:pt x="582" y="3282"/>
                </a:lnTo>
                <a:lnTo>
                  <a:pt x="622" y="3312"/>
                </a:lnTo>
                <a:lnTo>
                  <a:pt x="664" y="3340"/>
                </a:lnTo>
                <a:lnTo>
                  <a:pt x="706" y="3366"/>
                </a:lnTo>
                <a:lnTo>
                  <a:pt x="750" y="3390"/>
                </a:lnTo>
                <a:lnTo>
                  <a:pt x="792" y="3414"/>
                </a:lnTo>
                <a:lnTo>
                  <a:pt x="838" y="3436"/>
                </a:lnTo>
                <a:lnTo>
                  <a:pt x="882" y="3456"/>
                </a:lnTo>
                <a:lnTo>
                  <a:pt x="928" y="3474"/>
                </a:lnTo>
                <a:lnTo>
                  <a:pt x="976" y="3492"/>
                </a:lnTo>
                <a:lnTo>
                  <a:pt x="1022" y="3506"/>
                </a:lnTo>
                <a:lnTo>
                  <a:pt x="1070" y="3520"/>
                </a:lnTo>
                <a:lnTo>
                  <a:pt x="1120" y="3532"/>
                </a:lnTo>
                <a:lnTo>
                  <a:pt x="1170" y="3542"/>
                </a:lnTo>
                <a:lnTo>
                  <a:pt x="1220" y="3552"/>
                </a:lnTo>
                <a:lnTo>
                  <a:pt x="1220" y="3552"/>
                </a:lnTo>
                <a:lnTo>
                  <a:pt x="1296" y="3562"/>
                </a:lnTo>
                <a:lnTo>
                  <a:pt x="1374" y="3568"/>
                </a:lnTo>
                <a:lnTo>
                  <a:pt x="1374" y="3568"/>
                </a:lnTo>
                <a:lnTo>
                  <a:pt x="1382" y="3568"/>
                </a:lnTo>
                <a:lnTo>
                  <a:pt x="1386" y="3568"/>
                </a:lnTo>
                <a:lnTo>
                  <a:pt x="1390" y="3572"/>
                </a:lnTo>
                <a:lnTo>
                  <a:pt x="1390" y="3572"/>
                </a:lnTo>
                <a:lnTo>
                  <a:pt x="1420" y="3572"/>
                </a:lnTo>
                <a:lnTo>
                  <a:pt x="1420" y="3572"/>
                </a:lnTo>
                <a:lnTo>
                  <a:pt x="1544" y="3572"/>
                </a:lnTo>
                <a:lnTo>
                  <a:pt x="1544" y="3572"/>
                </a:lnTo>
                <a:lnTo>
                  <a:pt x="1544" y="3568"/>
                </a:lnTo>
                <a:lnTo>
                  <a:pt x="1544" y="3568"/>
                </a:lnTo>
                <a:lnTo>
                  <a:pt x="1610" y="3564"/>
                </a:lnTo>
                <a:lnTo>
                  <a:pt x="1676" y="3558"/>
                </a:lnTo>
                <a:lnTo>
                  <a:pt x="1740" y="3552"/>
                </a:lnTo>
                <a:lnTo>
                  <a:pt x="1806" y="3542"/>
                </a:lnTo>
                <a:lnTo>
                  <a:pt x="1870" y="3530"/>
                </a:lnTo>
                <a:lnTo>
                  <a:pt x="1934" y="3516"/>
                </a:lnTo>
                <a:lnTo>
                  <a:pt x="1998" y="3502"/>
                </a:lnTo>
                <a:lnTo>
                  <a:pt x="2062" y="3486"/>
                </a:lnTo>
                <a:lnTo>
                  <a:pt x="2062" y="3486"/>
                </a:lnTo>
                <a:lnTo>
                  <a:pt x="2162" y="3458"/>
                </a:lnTo>
                <a:lnTo>
                  <a:pt x="2262" y="3426"/>
                </a:lnTo>
                <a:lnTo>
                  <a:pt x="2360" y="3392"/>
                </a:lnTo>
                <a:lnTo>
                  <a:pt x="2458" y="3356"/>
                </a:lnTo>
                <a:lnTo>
                  <a:pt x="2554" y="3316"/>
                </a:lnTo>
                <a:lnTo>
                  <a:pt x="2650" y="3276"/>
                </a:lnTo>
                <a:lnTo>
                  <a:pt x="2746" y="3234"/>
                </a:lnTo>
                <a:lnTo>
                  <a:pt x="2840" y="3190"/>
                </a:lnTo>
                <a:lnTo>
                  <a:pt x="2840" y="3190"/>
                </a:lnTo>
                <a:lnTo>
                  <a:pt x="2966" y="3128"/>
                </a:lnTo>
                <a:lnTo>
                  <a:pt x="3092" y="3062"/>
                </a:lnTo>
                <a:lnTo>
                  <a:pt x="3218" y="2996"/>
                </a:lnTo>
                <a:lnTo>
                  <a:pt x="3342" y="2928"/>
                </a:lnTo>
                <a:lnTo>
                  <a:pt x="3464" y="2858"/>
                </a:lnTo>
                <a:lnTo>
                  <a:pt x="3586" y="2786"/>
                </a:lnTo>
                <a:lnTo>
                  <a:pt x="3708" y="2714"/>
                </a:lnTo>
                <a:lnTo>
                  <a:pt x="3828" y="2640"/>
                </a:lnTo>
                <a:lnTo>
                  <a:pt x="3828" y="2640"/>
                </a:lnTo>
                <a:lnTo>
                  <a:pt x="3974" y="2548"/>
                </a:lnTo>
                <a:lnTo>
                  <a:pt x="3974" y="2548"/>
                </a:lnTo>
                <a:lnTo>
                  <a:pt x="3980" y="2544"/>
                </a:lnTo>
                <a:lnTo>
                  <a:pt x="3984" y="2540"/>
                </a:lnTo>
                <a:lnTo>
                  <a:pt x="3986" y="2534"/>
                </a:lnTo>
                <a:lnTo>
                  <a:pt x="3986" y="2526"/>
                </a:lnTo>
                <a:lnTo>
                  <a:pt x="3986" y="2526"/>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407988" y="2339788"/>
            <a:ext cx="4967932"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1"/>
                </a:solidFill>
              </a:defRPr>
            </a:lvl1pPr>
          </a:lstStyle>
          <a:p>
            <a:pPr marL="0" lvl="0"/>
            <a:r>
              <a:rPr lang="en-US" dirty="0"/>
              <a:t>Click to insert title</a:t>
            </a:r>
          </a:p>
        </p:txBody>
      </p:sp>
      <p:sp>
        <p:nvSpPr>
          <p:cNvPr id="8"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sp>
        <p:nvSpPr>
          <p:cNvPr id="16"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5537200" y="-1588"/>
            <a:ext cx="6654800" cy="6859588"/>
          </a:xfrm>
          <a:prstGeom prst="rect">
            <a:avLst/>
          </a:prstGeom>
        </p:spPr>
        <p:txBody>
          <a:bodyPr anchor="ctr"/>
          <a:lstStyle>
            <a:lvl1pPr marL="0" indent="0" algn="ctr">
              <a:buNone/>
              <a:defRPr/>
            </a:lvl1pPr>
          </a:lstStyle>
          <a:p>
            <a:r>
              <a:rPr lang="fr-FR"/>
              <a:t>Cliquez sur l'icône pour ajouter une image</a:t>
            </a:r>
            <a:endParaRPr lang="pt-PT"/>
          </a:p>
        </p:txBody>
      </p:sp>
      <p:grpSp>
        <p:nvGrpSpPr>
          <p:cNvPr id="17" name="Group 14"/>
          <p:cNvGrpSpPr>
            <a:grpSpLocks noChangeAspect="1"/>
          </p:cNvGrpSpPr>
          <p:nvPr userDrawn="1"/>
        </p:nvGrpSpPr>
        <p:grpSpPr>
          <a:xfrm>
            <a:off x="407988" y="695702"/>
            <a:ext cx="5040000" cy="1123653"/>
            <a:chOff x="728663" y="4465638"/>
            <a:chExt cx="5354637" cy="1193800"/>
          </a:xfrm>
        </p:grpSpPr>
        <p:sp>
          <p:nvSpPr>
            <p:cNvPr id="18"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40528548"/>
      </p:ext>
    </p:extLst>
  </p:cSld>
  <p:clrMapOvr>
    <a:masterClrMapping/>
  </p:clrMapOvr>
  <p:extLst>
    <p:ext uri="{DCECCB84-F9BA-43D5-87BE-67443E8EF086}">
      <p15:sldGuideLst xmlns:p15="http://schemas.microsoft.com/office/powerpoint/2012/main">
        <p15:guide id="1" pos="257" userDrawn="1">
          <p15:clr>
            <a:srgbClr val="FBAE40"/>
          </p15:clr>
        </p15:guide>
        <p15:guide id="2"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86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rgbClr val="300B4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2018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2017 global revenues of EUR 12.8 billion.</a:t>
            </a: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2018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GB"/>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25"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3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GB"/>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1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18"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vmlDrawing" Target="../drawings/vmlDrawing5.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tags" Target="../tags/tag11.xml"/><Relationship Id="rId4" Type="http://schemas.openxmlformats.org/officeDocument/2006/relationships/vmlDrawing" Target="../drawings/vmlDrawing10.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19" name="think-cell Slide" r:id="rId12" imgW="270" imgH="270" progId="TCLayout.ActiveDocument.1">
                  <p:embed/>
                </p:oleObj>
              </mc:Choice>
              <mc:Fallback>
                <p:oleObj name="think-cell Slide" r:id="rId12" imgW="270" imgH="270" progId="TCLayout.ActiveDocument.1">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2018.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77" r:id="rId7"/>
    <p:sldLayoutId id="2147483834" r:id="rId8"/>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97"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42" r:id="rId4"/>
    <p:sldLayoutId id="2147483880"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14"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3.xml"/><Relationship Id="rId6" Type="http://schemas.openxmlformats.org/officeDocument/2006/relationships/hyperlink" Target="http://andreicioaca.com/" TargetMode="External"/><Relationship Id="rId5" Type="http://schemas.openxmlformats.org/officeDocument/2006/relationships/hyperlink" Target="https://www.linkedin.com/in/andrei-cioaca-89b0a97b/" TargetMode="External"/><Relationship Id="rId4" Type="http://schemas.openxmlformats.org/officeDocument/2006/relationships/hyperlink" Target="mailto:andrei.cioaca@capgemini.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Open Tracing with Istio &amp; OKE</a:t>
            </a:r>
            <a:endParaRPr lang="en-GB" dirty="0"/>
          </a:p>
        </p:txBody>
      </p:sp>
      <p:sp>
        <p:nvSpPr>
          <p:cNvPr id="3" name="Subtitle 2"/>
          <p:cNvSpPr>
            <a:spLocks noGrp="1"/>
          </p:cNvSpPr>
          <p:nvPr>
            <p:ph type="subTitle" idx="1"/>
          </p:nvPr>
        </p:nvSpPr>
        <p:spPr/>
        <p:txBody>
          <a:bodyPr/>
          <a:lstStyle/>
          <a:p>
            <a:r>
              <a:rPr lang="en-US" dirty="0"/>
              <a:t>London, 9 September 2019, Andrei Cioaca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1E2FB-951A-4E48-A75B-2DD26FBEAB1F}"/>
              </a:ext>
            </a:extLst>
          </p:cNvPr>
          <p:cNvSpPr>
            <a:spLocks noGrp="1"/>
          </p:cNvSpPr>
          <p:nvPr>
            <p:ph type="title"/>
          </p:nvPr>
        </p:nvSpPr>
        <p:spPr/>
        <p:txBody>
          <a:bodyPr/>
          <a:lstStyle/>
          <a:p>
            <a:r>
              <a:rPr lang="en-US" dirty="0"/>
              <a:t>Event Logs Forms</a:t>
            </a:r>
          </a:p>
        </p:txBody>
      </p:sp>
      <p:sp>
        <p:nvSpPr>
          <p:cNvPr id="4" name="Rectangle 3">
            <a:extLst>
              <a:ext uri="{FF2B5EF4-FFF2-40B4-BE49-F238E27FC236}">
                <a16:creationId xmlns:a16="http://schemas.microsoft.com/office/drawing/2014/main" id="{C3D28AE5-A59B-5541-9EC0-71DA631A5187}"/>
              </a:ext>
            </a:extLst>
          </p:cNvPr>
          <p:cNvSpPr/>
          <p:nvPr/>
        </p:nvSpPr>
        <p:spPr>
          <a:xfrm>
            <a:off x="4638495" y="1885484"/>
            <a:ext cx="2105577" cy="644557"/>
          </a:xfrm>
          <a:prstGeom prst="rect">
            <a:avLst/>
          </a:prstGeom>
          <a:solidFill>
            <a:srgbClr val="3DC5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AE00B98F-89DE-3446-9DF3-ECAC28670202}"/>
              </a:ext>
            </a:extLst>
          </p:cNvPr>
          <p:cNvSpPr/>
          <p:nvPr/>
        </p:nvSpPr>
        <p:spPr>
          <a:xfrm>
            <a:off x="1616467" y="1829419"/>
            <a:ext cx="1902097" cy="3522006"/>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E2BEC2D4-AA31-D847-B25D-A230CF0ABB71}"/>
              </a:ext>
            </a:extLst>
          </p:cNvPr>
          <p:cNvSpPr/>
          <p:nvPr/>
        </p:nvSpPr>
        <p:spPr>
          <a:xfrm>
            <a:off x="1673185" y="1885586"/>
            <a:ext cx="1791563" cy="644557"/>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nvGrpSpPr>
          <p:cNvPr id="7" name="Group 23">
            <a:extLst>
              <a:ext uri="{FF2B5EF4-FFF2-40B4-BE49-F238E27FC236}">
                <a16:creationId xmlns:a16="http://schemas.microsoft.com/office/drawing/2014/main" id="{AAC7C93E-8A15-1342-8EFC-7E5EADBDE834}"/>
              </a:ext>
            </a:extLst>
          </p:cNvPr>
          <p:cNvGrpSpPr/>
          <p:nvPr/>
        </p:nvGrpSpPr>
        <p:grpSpPr>
          <a:xfrm>
            <a:off x="1776847" y="2035646"/>
            <a:ext cx="493572" cy="397161"/>
            <a:chOff x="-3076576" y="4076701"/>
            <a:chExt cx="1465263" cy="1363663"/>
          </a:xfrm>
        </p:grpSpPr>
        <p:sp>
          <p:nvSpPr>
            <p:cNvPr id="8" name="Freeform 5">
              <a:extLst>
                <a:ext uri="{FF2B5EF4-FFF2-40B4-BE49-F238E27FC236}">
                  <a16:creationId xmlns:a16="http://schemas.microsoft.com/office/drawing/2014/main" id="{D387DA31-0498-4D4A-A5DF-825F81693A7E}"/>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B4A148E8-1038-2043-9A0C-194144A84CA6}"/>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a:extLst>
              <a:ext uri="{FF2B5EF4-FFF2-40B4-BE49-F238E27FC236}">
                <a16:creationId xmlns:a16="http://schemas.microsoft.com/office/drawing/2014/main" id="{EFEB9345-2E77-5545-8FC0-2230FEEB94F2}"/>
              </a:ext>
            </a:extLst>
          </p:cNvPr>
          <p:cNvSpPr/>
          <p:nvPr/>
        </p:nvSpPr>
        <p:spPr>
          <a:xfrm>
            <a:off x="4581777" y="1829317"/>
            <a:ext cx="2234303" cy="3522006"/>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9">
            <a:extLst>
              <a:ext uri="{FF2B5EF4-FFF2-40B4-BE49-F238E27FC236}">
                <a16:creationId xmlns:a16="http://schemas.microsoft.com/office/drawing/2014/main" id="{DA29D3EA-9D09-C944-920E-241741ABD6B3}"/>
              </a:ext>
            </a:extLst>
          </p:cNvPr>
          <p:cNvGrpSpPr>
            <a:grpSpLocks noChangeAspect="1"/>
          </p:cNvGrpSpPr>
          <p:nvPr/>
        </p:nvGrpSpPr>
        <p:grpSpPr>
          <a:xfrm>
            <a:off x="4768799" y="2036026"/>
            <a:ext cx="471884" cy="418295"/>
            <a:chOff x="-2063751" y="3944938"/>
            <a:chExt cx="882651" cy="823913"/>
          </a:xfrm>
        </p:grpSpPr>
        <p:sp>
          <p:nvSpPr>
            <p:cNvPr id="12" name="Freeform 5">
              <a:extLst>
                <a:ext uri="{FF2B5EF4-FFF2-40B4-BE49-F238E27FC236}">
                  <a16:creationId xmlns:a16="http://schemas.microsoft.com/office/drawing/2014/main" id="{0DB2E050-3D30-AF49-BD50-5AB0E0B62708}"/>
                </a:ext>
              </a:extLst>
            </p:cNvPr>
            <p:cNvSpPr>
              <a:spLocks/>
            </p:cNvSpPr>
            <p:nvPr/>
          </p:nvSpPr>
          <p:spPr bwMode="auto">
            <a:xfrm>
              <a:off x="-2063751" y="3944938"/>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50055032-0308-8844-B326-0B50C4D53E52}"/>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a:extLst>
                <a:ext uri="{FF2B5EF4-FFF2-40B4-BE49-F238E27FC236}">
                  <a16:creationId xmlns:a16="http://schemas.microsoft.com/office/drawing/2014/main" id="{9BDE5EDA-A1C2-2A49-B580-4D9B75B17CB2}"/>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532CB1F9-475D-BD42-B1FD-F3C6CE9B23A2}"/>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a:ext uri="{FF2B5EF4-FFF2-40B4-BE49-F238E27FC236}">
                  <a16:creationId xmlns:a16="http://schemas.microsoft.com/office/drawing/2014/main" id="{71BD3D85-BE30-6246-99B5-DA1BB6642127}"/>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a:extLst>
                <a:ext uri="{FF2B5EF4-FFF2-40B4-BE49-F238E27FC236}">
                  <a16:creationId xmlns:a16="http://schemas.microsoft.com/office/drawing/2014/main" id="{095AC32D-E4BD-A540-A038-134F1F2AF0E0}"/>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a:extLst>
                <a:ext uri="{FF2B5EF4-FFF2-40B4-BE49-F238E27FC236}">
                  <a16:creationId xmlns:a16="http://schemas.microsoft.com/office/drawing/2014/main" id="{0C81BC07-07F2-C748-96C0-EBCD40FE4EBD}"/>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a:extLst>
                <a:ext uri="{FF2B5EF4-FFF2-40B4-BE49-F238E27FC236}">
                  <a16:creationId xmlns:a16="http://schemas.microsoft.com/office/drawing/2014/main" id="{4168DA04-DC7F-6449-B089-C22D04CA835C}"/>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a:extLst>
                <a:ext uri="{FF2B5EF4-FFF2-40B4-BE49-F238E27FC236}">
                  <a16:creationId xmlns:a16="http://schemas.microsoft.com/office/drawing/2014/main" id="{B570E5CE-8DAA-3144-A30C-C750B3D0F15D}"/>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a:extLst>
              <a:ext uri="{FF2B5EF4-FFF2-40B4-BE49-F238E27FC236}">
                <a16:creationId xmlns:a16="http://schemas.microsoft.com/office/drawing/2014/main" id="{55543BF3-1A73-7541-9259-BB8B88D35ECE}"/>
              </a:ext>
            </a:extLst>
          </p:cNvPr>
          <p:cNvSpPr/>
          <p:nvPr/>
        </p:nvSpPr>
        <p:spPr>
          <a:xfrm>
            <a:off x="7819332" y="1830862"/>
            <a:ext cx="1902097" cy="3522006"/>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27CC8B37-D4B4-F041-8590-3EC35C06E2FD}"/>
              </a:ext>
            </a:extLst>
          </p:cNvPr>
          <p:cNvSpPr/>
          <p:nvPr/>
        </p:nvSpPr>
        <p:spPr>
          <a:xfrm>
            <a:off x="7876050" y="1887029"/>
            <a:ext cx="1791563" cy="644557"/>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3" name="Group 8">
            <a:extLst>
              <a:ext uri="{FF2B5EF4-FFF2-40B4-BE49-F238E27FC236}">
                <a16:creationId xmlns:a16="http://schemas.microsoft.com/office/drawing/2014/main" id="{EBEFA181-A7BD-8B48-9F62-938D4A3BF453}"/>
              </a:ext>
            </a:extLst>
          </p:cNvPr>
          <p:cNvGrpSpPr/>
          <p:nvPr/>
        </p:nvGrpSpPr>
        <p:grpSpPr>
          <a:xfrm>
            <a:off x="7979949" y="2037191"/>
            <a:ext cx="482822" cy="393710"/>
            <a:chOff x="6460778" y="5092349"/>
            <a:chExt cx="1114525" cy="1051130"/>
          </a:xfrm>
        </p:grpSpPr>
        <p:sp>
          <p:nvSpPr>
            <p:cNvPr id="24" name="Freeform 7">
              <a:extLst>
                <a:ext uri="{FF2B5EF4-FFF2-40B4-BE49-F238E27FC236}">
                  <a16:creationId xmlns:a16="http://schemas.microsoft.com/office/drawing/2014/main" id="{A6AEA6CD-52A1-CF4D-8055-FC89A9F8D776}"/>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70374FF9-7794-124B-A54F-FCF51907CC43}"/>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6" name="Text Placeholder 49">
            <a:extLst>
              <a:ext uri="{FF2B5EF4-FFF2-40B4-BE49-F238E27FC236}">
                <a16:creationId xmlns:a16="http://schemas.microsoft.com/office/drawing/2014/main" id="{B1BCC1B2-7B89-5C4A-A9F1-B82601B02F57}"/>
              </a:ext>
            </a:extLst>
          </p:cNvPr>
          <p:cNvSpPr txBox="1">
            <a:spLocks/>
          </p:cNvSpPr>
          <p:nvPr/>
        </p:nvSpPr>
        <p:spPr>
          <a:xfrm>
            <a:off x="2339635" y="2075883"/>
            <a:ext cx="1114162" cy="34442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Plaintext</a:t>
            </a:r>
            <a:endParaRPr kumimoji="0" lang="pt-PT"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7" name="Text Placeholder 49">
            <a:extLst>
              <a:ext uri="{FF2B5EF4-FFF2-40B4-BE49-F238E27FC236}">
                <a16:creationId xmlns:a16="http://schemas.microsoft.com/office/drawing/2014/main" id="{F689AEED-C919-6A4D-AFAB-C6C3171262E4}"/>
              </a:ext>
            </a:extLst>
          </p:cNvPr>
          <p:cNvSpPr txBox="1">
            <a:spLocks/>
          </p:cNvSpPr>
          <p:nvPr/>
        </p:nvSpPr>
        <p:spPr>
          <a:xfrm>
            <a:off x="8542611" y="2077326"/>
            <a:ext cx="1114162" cy="34442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Binary</a:t>
            </a:r>
            <a:endParaRPr kumimoji="0" lang="pt-PT" sz="1400" b="0" i="0" u="none" strike="noStrike" kern="1200" cap="none" spc="0" normalizeH="0" baseline="0" noProof="0" dirty="0">
              <a:ln>
                <a:noFill/>
              </a:ln>
              <a:solidFill>
                <a:schemeClr val="bg1"/>
              </a:solidFill>
              <a:effectLst/>
              <a:uLnTx/>
              <a:uFillTx/>
              <a:latin typeface="+mn-lt"/>
              <a:ea typeface="+mn-ea"/>
              <a:cs typeface="+mn-cs"/>
            </a:endParaRPr>
          </a:p>
        </p:txBody>
      </p:sp>
      <p:sp>
        <p:nvSpPr>
          <p:cNvPr id="28" name="Text Placeholder 53">
            <a:extLst>
              <a:ext uri="{FF2B5EF4-FFF2-40B4-BE49-F238E27FC236}">
                <a16:creationId xmlns:a16="http://schemas.microsoft.com/office/drawing/2014/main" id="{CAEDDE2E-E915-084D-9F3C-CF5202B4B664}"/>
              </a:ext>
            </a:extLst>
          </p:cNvPr>
          <p:cNvSpPr txBox="1">
            <a:spLocks/>
          </p:cNvSpPr>
          <p:nvPr/>
        </p:nvSpPr>
        <p:spPr>
          <a:xfrm>
            <a:off x="1696449" y="2709022"/>
            <a:ext cx="1767387" cy="2750270"/>
          </a:xfrm>
          <a:prstGeom prst="rect">
            <a:avLst/>
          </a:prstGeom>
        </p:spPr>
        <p:txBody>
          <a:bodyPr vert="horz" lIns="91440" tIns="45720" rIns="91440" bIns="45720" rtlCol="0">
            <a:noAutofit/>
          </a:bodyPr>
          <a:lstStyle/>
          <a:p>
            <a:pPr marL="285750" indent="-285750" fontAlgn="base">
              <a:buFont typeface="Arial" panose="020B0604020202020204" pitchFamily="34" charset="0"/>
              <a:buChar char="•"/>
            </a:pPr>
            <a:r>
              <a:rPr lang="en-GB" sz="1200" dirty="0"/>
              <a:t>A log record might be free-form text. </a:t>
            </a:r>
          </a:p>
          <a:p>
            <a:pPr fontAlgn="base"/>
            <a:endParaRPr lang="en-GB" sz="1200" dirty="0"/>
          </a:p>
          <a:p>
            <a:pPr marL="285750" indent="-285750" fontAlgn="base">
              <a:buFont typeface="Arial" panose="020B0604020202020204" pitchFamily="34" charset="0"/>
              <a:buChar char="•"/>
            </a:pPr>
            <a:r>
              <a:rPr lang="en-GB" sz="1200" dirty="0"/>
              <a:t>The most common format of logs.</a:t>
            </a:r>
          </a:p>
          <a:p>
            <a:pPr marL="173038" marR="0" lvl="0" indent="-173038"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None/>
              <a:tabLst/>
              <a:defRPr/>
            </a:pPr>
            <a:endParaRPr kumimoji="0" lang="en-US" sz="13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Text Placeholder 54">
            <a:extLst>
              <a:ext uri="{FF2B5EF4-FFF2-40B4-BE49-F238E27FC236}">
                <a16:creationId xmlns:a16="http://schemas.microsoft.com/office/drawing/2014/main" id="{A9E9A0D1-607D-9441-A698-5D7574035A5C}"/>
              </a:ext>
            </a:extLst>
          </p:cNvPr>
          <p:cNvSpPr txBox="1">
            <a:spLocks/>
          </p:cNvSpPr>
          <p:nvPr/>
        </p:nvSpPr>
        <p:spPr>
          <a:xfrm>
            <a:off x="4650542" y="2708920"/>
            <a:ext cx="2093530" cy="2750270"/>
          </a:xfrm>
          <a:prstGeom prst="rect">
            <a:avLst/>
          </a:prstGeom>
        </p:spPr>
        <p:txBody>
          <a:bodyPr vert="horz" lIns="91440" tIns="45720" rIns="91440" bIns="45720" rtlCol="0">
            <a:noAutofit/>
          </a:bodyPr>
          <a:lstStyle/>
          <a:p>
            <a:pPr marL="171450" indent="-171450" fontAlgn="base">
              <a:buFont typeface="Arial" panose="020B0604020202020204" pitchFamily="34" charset="0"/>
              <a:buChar char="•"/>
            </a:pPr>
            <a:r>
              <a:rPr lang="en-GB" sz="1200" dirty="0"/>
              <a:t>Much evangelized and advocated for in recent days. </a:t>
            </a:r>
          </a:p>
          <a:p>
            <a:pPr fontAlgn="base"/>
            <a:endParaRPr lang="en-GB" sz="1200" dirty="0"/>
          </a:p>
          <a:p>
            <a:pPr marL="171450" indent="-171450" fontAlgn="base">
              <a:buFont typeface="Arial" panose="020B0604020202020204" pitchFamily="34" charset="0"/>
              <a:buChar char="•"/>
            </a:pPr>
            <a:r>
              <a:rPr lang="en-GB" sz="1200" dirty="0"/>
              <a:t>Typically, these logs are emitted in the JSON format.</a:t>
            </a:r>
          </a:p>
        </p:txBody>
      </p:sp>
      <p:sp>
        <p:nvSpPr>
          <p:cNvPr id="30" name="Text Placeholder 55">
            <a:extLst>
              <a:ext uri="{FF2B5EF4-FFF2-40B4-BE49-F238E27FC236}">
                <a16:creationId xmlns:a16="http://schemas.microsoft.com/office/drawing/2014/main" id="{D1280CD1-8507-604D-98DC-579CFCD0C9A3}"/>
              </a:ext>
            </a:extLst>
          </p:cNvPr>
          <p:cNvSpPr txBox="1">
            <a:spLocks/>
          </p:cNvSpPr>
          <p:nvPr/>
        </p:nvSpPr>
        <p:spPr>
          <a:xfrm>
            <a:off x="7900723" y="2710465"/>
            <a:ext cx="1767387" cy="2750270"/>
          </a:xfrm>
          <a:prstGeom prst="rect">
            <a:avLst/>
          </a:prstGeom>
        </p:spPr>
        <p:txBody>
          <a:bodyPr vert="horz" lIns="91440" tIns="45720" rIns="91440" bIns="45720" rtlCol="0">
            <a:noAutofit/>
          </a:bodyPr>
          <a:lstStyle/>
          <a:p>
            <a:pPr marL="171450" indent="-171450" fontAlgn="base">
              <a:buFont typeface="Arial" panose="020B0604020202020204" pitchFamily="34" charset="0"/>
              <a:buChar char="•"/>
            </a:pPr>
            <a:r>
              <a:rPr lang="en-GB" sz="1200" dirty="0"/>
              <a:t>Think logs in the </a:t>
            </a:r>
            <a:r>
              <a:rPr lang="en-GB" sz="1200" dirty="0" err="1"/>
              <a:t>Protobuf</a:t>
            </a:r>
            <a:r>
              <a:rPr lang="en-GB" sz="1200" dirty="0"/>
              <a:t> format, MySQL </a:t>
            </a:r>
            <a:r>
              <a:rPr lang="en-GB" sz="1200" dirty="0" err="1"/>
              <a:t>binlogs</a:t>
            </a:r>
            <a:r>
              <a:rPr lang="en-GB" sz="1200" dirty="0"/>
              <a:t> used for replication and point-in-time recovery, </a:t>
            </a:r>
            <a:r>
              <a:rPr lang="en-GB" sz="1200" dirty="0" err="1"/>
              <a:t>systemd</a:t>
            </a:r>
            <a:r>
              <a:rPr lang="en-GB" sz="1200" dirty="0"/>
              <a:t> journal logs, the </a:t>
            </a:r>
            <a:r>
              <a:rPr lang="en-GB" sz="1200" dirty="0" err="1"/>
              <a:t>pflogformat</a:t>
            </a:r>
            <a:r>
              <a:rPr lang="en-GB" sz="1200" dirty="0"/>
              <a:t> used by the BSD firewall pf that often serves as a frontend to </a:t>
            </a:r>
            <a:r>
              <a:rPr lang="en-GB" sz="1200" dirty="0" err="1"/>
              <a:t>tcpdump</a:t>
            </a:r>
            <a:r>
              <a:rPr lang="en-GB" sz="1200" dirty="0"/>
              <a:t>.</a:t>
            </a:r>
          </a:p>
        </p:txBody>
      </p:sp>
      <p:sp>
        <p:nvSpPr>
          <p:cNvPr id="31" name="Text Placeholder 49">
            <a:extLst>
              <a:ext uri="{FF2B5EF4-FFF2-40B4-BE49-F238E27FC236}">
                <a16:creationId xmlns:a16="http://schemas.microsoft.com/office/drawing/2014/main" id="{8E0D86E5-CC94-5F48-914F-EAB66AE4C7CA}"/>
              </a:ext>
            </a:extLst>
          </p:cNvPr>
          <p:cNvSpPr txBox="1">
            <a:spLocks/>
          </p:cNvSpPr>
          <p:nvPr/>
        </p:nvSpPr>
        <p:spPr>
          <a:xfrm>
            <a:off x="5331586" y="2075781"/>
            <a:ext cx="1268469" cy="34442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bg1"/>
                </a:solidFill>
                <a:effectLst/>
                <a:uLnTx/>
                <a:uFillTx/>
                <a:latin typeface="+mn-lt"/>
                <a:ea typeface="+mn-ea"/>
                <a:cs typeface="+mn-cs"/>
              </a:rPr>
              <a:t>Structured</a:t>
            </a:r>
            <a:endParaRPr kumimoji="0" lang="pt-PT" sz="14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4242151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E19546-8AEB-4A4B-A3A5-911397BEE5BA}"/>
              </a:ext>
            </a:extLst>
          </p:cNvPr>
          <p:cNvSpPr>
            <a:spLocks noGrp="1"/>
          </p:cNvSpPr>
          <p:nvPr>
            <p:ph type="body" sz="quarter" idx="10"/>
          </p:nvPr>
        </p:nvSpPr>
        <p:spPr/>
        <p:txBody>
          <a:bodyPr/>
          <a:lstStyle/>
          <a:p>
            <a:pPr marL="285750" indent="-285750">
              <a:buFont typeface="Arial" panose="020B0604020202020204" pitchFamily="34" charset="0"/>
              <a:buChar char="•"/>
            </a:pPr>
            <a:r>
              <a:rPr lang="en-GB" dirty="0"/>
              <a:t>Logs are, by far, the easiest to generate. The fact that a log is just a string or a blob of JSON or typed key-value pairs makes it easy to represent any data in the form of a log line. </a:t>
            </a:r>
          </a:p>
          <a:p>
            <a:endParaRPr lang="en-GB" dirty="0"/>
          </a:p>
          <a:p>
            <a:pPr marL="285750" indent="-285750">
              <a:buFont typeface="Arial" panose="020B0604020202020204" pitchFamily="34" charset="0"/>
              <a:buChar char="•"/>
            </a:pPr>
            <a:r>
              <a:rPr lang="en-GB" dirty="0"/>
              <a:t>Most languages, application frameworks, and libraries come with support for logging. </a:t>
            </a:r>
          </a:p>
          <a:p>
            <a:endParaRPr lang="en-GB" dirty="0"/>
          </a:p>
          <a:p>
            <a:pPr marL="285750" indent="-285750">
              <a:buFont typeface="Arial" panose="020B0604020202020204" pitchFamily="34" charset="0"/>
              <a:buChar char="•"/>
            </a:pPr>
            <a:r>
              <a:rPr lang="en-GB" dirty="0"/>
              <a:t>Logs are also easy to instrument, since adding a log line is as trivial as adding a print statement. </a:t>
            </a:r>
          </a:p>
          <a:p>
            <a:endParaRPr lang="en-GB" dirty="0"/>
          </a:p>
          <a:p>
            <a:pPr marL="285750" indent="-285750">
              <a:buFont typeface="Arial" panose="020B0604020202020204" pitchFamily="34" charset="0"/>
              <a:buChar char="•"/>
            </a:pPr>
            <a:r>
              <a:rPr lang="en-GB" dirty="0"/>
              <a:t>Logs perform really well in terms of surfacing highly granular information pregnant with rich local context, so long as the search space is localized to events that occurred in a single service.</a:t>
            </a:r>
            <a:endParaRPr lang="en-US" dirty="0"/>
          </a:p>
        </p:txBody>
      </p:sp>
      <p:sp>
        <p:nvSpPr>
          <p:cNvPr id="3" name="Text Placeholder 2">
            <a:extLst>
              <a:ext uri="{FF2B5EF4-FFF2-40B4-BE49-F238E27FC236}">
                <a16:creationId xmlns:a16="http://schemas.microsoft.com/office/drawing/2014/main" id="{9730B909-54B2-B842-8D6E-8EE5DC79EA63}"/>
              </a:ext>
            </a:extLst>
          </p:cNvPr>
          <p:cNvSpPr>
            <a:spLocks noGrp="1"/>
          </p:cNvSpPr>
          <p:nvPr>
            <p:ph type="body" sz="quarter" idx="12"/>
          </p:nvPr>
        </p:nvSpPr>
        <p:spPr/>
        <p:txBody>
          <a:bodyPr/>
          <a:lstStyle/>
          <a:p>
            <a:r>
              <a:rPr lang="en-US" dirty="0"/>
              <a:t>PROS</a:t>
            </a:r>
          </a:p>
        </p:txBody>
      </p:sp>
      <p:sp>
        <p:nvSpPr>
          <p:cNvPr id="4" name="Text Placeholder 3">
            <a:extLst>
              <a:ext uri="{FF2B5EF4-FFF2-40B4-BE49-F238E27FC236}">
                <a16:creationId xmlns:a16="http://schemas.microsoft.com/office/drawing/2014/main" id="{B2A8B596-701E-BF45-8F54-3A4F08939A46}"/>
              </a:ext>
            </a:extLst>
          </p:cNvPr>
          <p:cNvSpPr>
            <a:spLocks noGrp="1"/>
          </p:cNvSpPr>
          <p:nvPr>
            <p:ph type="body" sz="quarter" idx="13"/>
          </p:nvPr>
        </p:nvSpPr>
        <p:spPr/>
        <p:txBody>
          <a:bodyPr/>
          <a:lstStyle/>
          <a:p>
            <a:r>
              <a:rPr lang="en-US" dirty="0"/>
              <a:t>CONS</a:t>
            </a:r>
          </a:p>
        </p:txBody>
      </p:sp>
      <p:sp>
        <p:nvSpPr>
          <p:cNvPr id="5" name="Title 4">
            <a:extLst>
              <a:ext uri="{FF2B5EF4-FFF2-40B4-BE49-F238E27FC236}">
                <a16:creationId xmlns:a16="http://schemas.microsoft.com/office/drawing/2014/main" id="{C50CD52A-A6DC-904D-B58E-C984DDB522EB}"/>
              </a:ext>
            </a:extLst>
          </p:cNvPr>
          <p:cNvSpPr>
            <a:spLocks noGrp="1"/>
          </p:cNvSpPr>
          <p:nvPr>
            <p:ph type="title"/>
          </p:nvPr>
        </p:nvSpPr>
        <p:spPr/>
        <p:txBody>
          <a:bodyPr/>
          <a:lstStyle/>
          <a:p>
            <a:r>
              <a:rPr lang="en-GB" dirty="0"/>
              <a:t>The Pros and Cons of Logs</a:t>
            </a:r>
            <a:endParaRPr lang="en-US" dirty="0"/>
          </a:p>
        </p:txBody>
      </p:sp>
      <p:sp>
        <p:nvSpPr>
          <p:cNvPr id="6" name="Text Placeholder 5">
            <a:extLst>
              <a:ext uri="{FF2B5EF4-FFF2-40B4-BE49-F238E27FC236}">
                <a16:creationId xmlns:a16="http://schemas.microsoft.com/office/drawing/2014/main" id="{4E602C26-1BE1-2C4A-A5BF-03A11075E16A}"/>
              </a:ext>
            </a:extLst>
          </p:cNvPr>
          <p:cNvSpPr>
            <a:spLocks noGrp="1"/>
          </p:cNvSpPr>
          <p:nvPr>
            <p:ph type="body" sz="quarter" idx="14"/>
          </p:nvPr>
        </p:nvSpPr>
        <p:spPr/>
        <p:txBody>
          <a:bodyPr/>
          <a:lstStyle/>
          <a:p>
            <a:pPr marL="285750" indent="-285750">
              <a:buFont typeface="Arial" panose="020B0604020202020204" pitchFamily="34" charset="0"/>
              <a:buChar char="•"/>
            </a:pPr>
            <a:r>
              <a:rPr lang="en-GB" dirty="0"/>
              <a:t>The utility of logs, unfortunately, ends right there. While log </a:t>
            </a:r>
            <a:r>
              <a:rPr lang="en-GB" i="1" dirty="0"/>
              <a:t>generation </a:t>
            </a:r>
            <a:r>
              <a:rPr lang="en-GB" dirty="0"/>
              <a:t>might be easy, the performance idiosyncrasies of various popular logging libraries leave a lot to be desired.</a:t>
            </a:r>
          </a:p>
          <a:p>
            <a:r>
              <a:rPr lang="en-GB" dirty="0"/>
              <a:t> </a:t>
            </a:r>
          </a:p>
          <a:p>
            <a:pPr marL="285750" indent="-285750">
              <a:buFont typeface="Arial" panose="020B0604020202020204" pitchFamily="34" charset="0"/>
              <a:buChar char="•"/>
            </a:pPr>
            <a:r>
              <a:rPr lang="en-GB" dirty="0"/>
              <a:t>Most performant logging libraries allocate very little, if any, and are extremely fast. However, the default logging libraries of many languages and frameworks are not the cream of the crop, which means the application as a whole becomes susceptible to suboptimal performance due to the overhead of logging. </a:t>
            </a:r>
          </a:p>
          <a:p>
            <a:endParaRPr lang="en-GB" dirty="0"/>
          </a:p>
          <a:p>
            <a:pPr marL="285750" indent="-285750">
              <a:buFont typeface="Arial" panose="020B0604020202020204" pitchFamily="34" charset="0"/>
              <a:buChar char="•"/>
            </a:pPr>
            <a:r>
              <a:rPr lang="en-GB" dirty="0"/>
              <a:t>Additionally, log messages can also be lost unless one uses a protocol like</a:t>
            </a:r>
            <a:r>
              <a:rPr lang="en-GB" b="1" dirty="0"/>
              <a:t> RELP</a:t>
            </a:r>
            <a:r>
              <a:rPr lang="en-GB" dirty="0"/>
              <a:t> to guarantee reliable delivery of messages. This becomes especially important when log data is used for billing or payment purposes.</a:t>
            </a:r>
            <a:endParaRPr lang="en-US" dirty="0"/>
          </a:p>
        </p:txBody>
      </p:sp>
    </p:spTree>
    <p:extLst>
      <p:ext uri="{BB962C8B-B14F-4D97-AF65-F5344CB8AC3E}">
        <p14:creationId xmlns:p14="http://schemas.microsoft.com/office/powerpoint/2010/main" val="262624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64B5DD-F73A-2E45-A051-C59BD9A9F6BE}"/>
              </a:ext>
            </a:extLst>
          </p:cNvPr>
          <p:cNvSpPr>
            <a:spLocks noGrp="1"/>
          </p:cNvSpPr>
          <p:nvPr>
            <p:ph type="body" sz="quarter" idx="10"/>
          </p:nvPr>
        </p:nvSpPr>
        <p:spPr/>
        <p:txBody>
          <a:bodyPr/>
          <a:lstStyle/>
          <a:p>
            <a:pPr marL="342900" indent="-342900" fontAlgn="base">
              <a:buFont typeface="Arial" panose="020B0604020202020204" pitchFamily="34" charset="0"/>
              <a:buChar char="•"/>
            </a:pPr>
            <a:r>
              <a:rPr lang="en-GB" i="1" dirty="0"/>
              <a:t>Metrics</a:t>
            </a:r>
            <a:r>
              <a:rPr lang="en-GB" dirty="0"/>
              <a:t> are a numeric representation of data measured over intervals of time. </a:t>
            </a:r>
          </a:p>
          <a:p>
            <a:pPr marL="342900" indent="-342900" fontAlgn="base">
              <a:buFont typeface="Arial" panose="020B0604020202020204" pitchFamily="34" charset="0"/>
              <a:buChar char="•"/>
            </a:pPr>
            <a:r>
              <a:rPr lang="en-GB" dirty="0"/>
              <a:t>Metrics can harness the power of mathematical modelling and prediction to derive knowledge of the behaviour of a system over intervals of time in the present and future.</a:t>
            </a:r>
          </a:p>
          <a:p>
            <a:pPr marL="342900" indent="-342900" fontAlgn="base">
              <a:buFont typeface="Arial" panose="020B0604020202020204" pitchFamily="34" charset="0"/>
              <a:buChar char="•"/>
            </a:pPr>
            <a:r>
              <a:rPr lang="en-GB" dirty="0"/>
              <a:t>Since numbers are optimized for storage, processing, compression, and retrieval, metrics enable longer retention of data as well as easier querying. </a:t>
            </a:r>
          </a:p>
          <a:p>
            <a:pPr marL="342900" indent="-342900" fontAlgn="base">
              <a:buFont typeface="Arial" panose="020B0604020202020204" pitchFamily="34" charset="0"/>
              <a:buChar char="•"/>
            </a:pPr>
            <a:r>
              <a:rPr lang="en-GB" dirty="0"/>
              <a:t>Perfectly suited to building dashboards that reflect historical trends. </a:t>
            </a:r>
          </a:p>
          <a:p>
            <a:pPr marL="342900" indent="-342900" fontAlgn="base">
              <a:buFont typeface="Arial" panose="020B0604020202020204" pitchFamily="34" charset="0"/>
              <a:buChar char="•"/>
            </a:pPr>
            <a:r>
              <a:rPr lang="en-GB" dirty="0"/>
              <a:t>Allow for gradual reduction of data resolution. </a:t>
            </a:r>
          </a:p>
          <a:p>
            <a:pPr marL="342900" indent="-342900" fontAlgn="base">
              <a:buFont typeface="Arial" panose="020B0604020202020204" pitchFamily="34" charset="0"/>
              <a:buChar char="•"/>
            </a:pPr>
            <a:r>
              <a:rPr lang="en-GB" dirty="0"/>
              <a:t>After a certain period of time, data can be aggregated into daily or weekly frequency.</a:t>
            </a:r>
          </a:p>
          <a:p>
            <a:endParaRPr lang="en-US" dirty="0"/>
          </a:p>
        </p:txBody>
      </p:sp>
      <p:sp>
        <p:nvSpPr>
          <p:cNvPr id="3" name="Title 2">
            <a:extLst>
              <a:ext uri="{FF2B5EF4-FFF2-40B4-BE49-F238E27FC236}">
                <a16:creationId xmlns:a16="http://schemas.microsoft.com/office/drawing/2014/main" id="{CBA685A3-1411-D247-9624-109A71F6D3AD}"/>
              </a:ext>
            </a:extLst>
          </p:cNvPr>
          <p:cNvSpPr>
            <a:spLocks noGrp="1"/>
          </p:cNvSpPr>
          <p:nvPr>
            <p:ph type="title"/>
          </p:nvPr>
        </p:nvSpPr>
        <p:spPr/>
        <p:txBody>
          <a:bodyPr/>
          <a:lstStyle/>
          <a:p>
            <a:r>
              <a:rPr lang="en-US" dirty="0"/>
              <a:t>Pillar 2: Metrics</a:t>
            </a:r>
          </a:p>
        </p:txBody>
      </p:sp>
    </p:spTree>
    <p:extLst>
      <p:ext uri="{BB962C8B-B14F-4D97-AF65-F5344CB8AC3E}">
        <p14:creationId xmlns:p14="http://schemas.microsoft.com/office/powerpoint/2010/main" val="274244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F149C7-9E7F-0A48-9734-1C436CAB6C68}"/>
              </a:ext>
            </a:extLst>
          </p:cNvPr>
          <p:cNvSpPr>
            <a:spLocks noGrp="1"/>
          </p:cNvSpPr>
          <p:nvPr>
            <p:ph type="body" sz="quarter" idx="10"/>
          </p:nvPr>
        </p:nvSpPr>
        <p:spPr/>
        <p:txBody>
          <a:bodyPr/>
          <a:lstStyle/>
          <a:p>
            <a:pPr marL="342900" indent="-342900" fontAlgn="base">
              <a:buFont typeface="Arial" panose="020B0604020202020204" pitchFamily="34" charset="0"/>
              <a:buChar char="•"/>
            </a:pPr>
            <a:r>
              <a:rPr lang="en-GB" dirty="0"/>
              <a:t>One of the biggest drawbacks of historical time-series databases has been the </a:t>
            </a:r>
            <a:r>
              <a:rPr lang="en-GB" i="1" dirty="0"/>
              <a:t>identification</a:t>
            </a:r>
            <a:r>
              <a:rPr lang="en-GB" dirty="0"/>
              <a:t> of metrics that didn’t lend itself very well to exploratory analysis or filtering.</a:t>
            </a:r>
          </a:p>
          <a:p>
            <a:pPr marL="342900" indent="-342900" fontAlgn="base">
              <a:buFont typeface="Arial" panose="020B0604020202020204" pitchFamily="34" charset="0"/>
              <a:buChar char="•"/>
            </a:pPr>
            <a:r>
              <a:rPr lang="en-GB" dirty="0"/>
              <a:t>The hierarchical metric model and the lack of tags or labels in older versions of Graphite especially hurt. </a:t>
            </a:r>
          </a:p>
          <a:p>
            <a:pPr marL="342900" indent="-342900" fontAlgn="base">
              <a:buFont typeface="Arial" panose="020B0604020202020204" pitchFamily="34" charset="0"/>
              <a:buChar char="•"/>
            </a:pPr>
            <a:r>
              <a:rPr lang="en-GB" dirty="0"/>
              <a:t>Modern monitoring systems like Prometheus and newer versions of Graphite represent every time series using a metric name as well as additional key-value pairs called </a:t>
            </a:r>
            <a:r>
              <a:rPr lang="en-GB" i="1" dirty="0"/>
              <a:t>labels</a:t>
            </a:r>
            <a:r>
              <a:rPr lang="en-GB" dirty="0"/>
              <a:t>. This allows for a high degree of dimensionality in the data model.</a:t>
            </a:r>
          </a:p>
          <a:p>
            <a:pPr marL="342900" indent="-342900" fontAlgn="base">
              <a:buFont typeface="Arial" panose="020B0604020202020204" pitchFamily="34" charset="0"/>
              <a:buChar char="•"/>
            </a:pPr>
            <a:r>
              <a:rPr lang="en-GB" dirty="0"/>
              <a:t>A metric in Prometheus, is identified using both the metric name and the labels. The actual data stored in the time series is called a </a:t>
            </a:r>
            <a:r>
              <a:rPr lang="en-GB" i="1" dirty="0"/>
              <a:t>sample</a:t>
            </a:r>
            <a:r>
              <a:rPr lang="en-GB" dirty="0"/>
              <a:t>, and it consists of two components: a </a:t>
            </a:r>
            <a:r>
              <a:rPr lang="en-GB" i="1" dirty="0"/>
              <a:t>float64</a:t>
            </a:r>
            <a:r>
              <a:rPr lang="en-GB" dirty="0"/>
              <a:t> value and a millisecond precision timestamp.</a:t>
            </a:r>
          </a:p>
          <a:p>
            <a:endParaRPr lang="en-US" dirty="0"/>
          </a:p>
        </p:txBody>
      </p:sp>
      <p:sp>
        <p:nvSpPr>
          <p:cNvPr id="3" name="Title 2">
            <a:extLst>
              <a:ext uri="{FF2B5EF4-FFF2-40B4-BE49-F238E27FC236}">
                <a16:creationId xmlns:a16="http://schemas.microsoft.com/office/drawing/2014/main" id="{684427E9-8281-3C46-ABA1-C355CC918EFA}"/>
              </a:ext>
            </a:extLst>
          </p:cNvPr>
          <p:cNvSpPr>
            <a:spLocks noGrp="1"/>
          </p:cNvSpPr>
          <p:nvPr>
            <p:ph type="title"/>
          </p:nvPr>
        </p:nvSpPr>
        <p:spPr/>
        <p:txBody>
          <a:bodyPr/>
          <a:lstStyle/>
          <a:p>
            <a:r>
              <a:rPr lang="en-GB" dirty="0"/>
              <a:t>The Anatomy of a Modern Metric</a:t>
            </a:r>
            <a:endParaRPr lang="en-US" dirty="0"/>
          </a:p>
        </p:txBody>
      </p:sp>
    </p:spTree>
    <p:extLst>
      <p:ext uri="{BB962C8B-B14F-4D97-AF65-F5344CB8AC3E}">
        <p14:creationId xmlns:p14="http://schemas.microsoft.com/office/powerpoint/2010/main" val="463176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65EA53-C6C8-6C4D-9730-30BC780D2343}"/>
              </a:ext>
            </a:extLst>
          </p:cNvPr>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GB" dirty="0"/>
              <a:t>Metrics transfer and storage has a constant overhead.</a:t>
            </a:r>
          </a:p>
          <a:p>
            <a:pPr marL="342900" indent="-342900">
              <a:buFont typeface="Arial" panose="020B0604020202020204" pitchFamily="34" charset="0"/>
              <a:buChar char="•"/>
            </a:pPr>
            <a:r>
              <a:rPr lang="en-GB" dirty="0"/>
              <a:t>Metrics doesn’t increase in lockstep with user traffic or any other system activity that could result in a sharp uptick in data.</a:t>
            </a:r>
          </a:p>
          <a:p>
            <a:pPr marL="342900" indent="-342900">
              <a:buFont typeface="Arial" panose="020B0604020202020204" pitchFamily="34" charset="0"/>
              <a:buChar char="•"/>
            </a:pPr>
            <a:r>
              <a:rPr lang="en-GB" dirty="0"/>
              <a:t>With metrics, an increase in traffic to an application will not incur a significant increase in disk utilization, processing complexity, speed of visualization, and operational costs.</a:t>
            </a:r>
          </a:p>
          <a:p>
            <a:pPr marL="342900" indent="-342900">
              <a:buFont typeface="Arial" panose="020B0604020202020204" pitchFamily="34" charset="0"/>
              <a:buChar char="•"/>
            </a:pPr>
            <a:r>
              <a:rPr lang="en-GB" dirty="0"/>
              <a:t>Metrics storage increases with more permutations of label values (e.g., when more hosts or containers are spun up, or when new services get added or when existing services get instrumented more), but client-side aggregation can ensure that metric traffic doesn’t increase proportionally with user traffic.</a:t>
            </a:r>
          </a:p>
          <a:p>
            <a:pPr marL="342900" indent="-342900">
              <a:buFont typeface="Arial" panose="020B0604020202020204" pitchFamily="34" charset="0"/>
              <a:buChar char="•"/>
            </a:pPr>
            <a:r>
              <a:rPr lang="en-GB" dirty="0"/>
              <a:t>Metrics, once collected, are more malleable to mathematical, probabilistic, and statistical transformations such as sampling, aggregation, summarization, and correlation.</a:t>
            </a:r>
          </a:p>
          <a:p>
            <a:pPr marL="342900" indent="-342900">
              <a:buFont typeface="Arial" panose="020B0604020202020204" pitchFamily="34" charset="0"/>
              <a:buChar char="•"/>
            </a:pPr>
            <a:r>
              <a:rPr lang="en-GB" dirty="0"/>
              <a:t>Metrics are also better suited to trigger alerts, since running queries against an in-memory, time-series database is far more efficient.</a:t>
            </a:r>
            <a:endParaRPr lang="en-US" dirty="0"/>
          </a:p>
        </p:txBody>
      </p:sp>
      <p:sp>
        <p:nvSpPr>
          <p:cNvPr id="3" name="Title 2">
            <a:extLst>
              <a:ext uri="{FF2B5EF4-FFF2-40B4-BE49-F238E27FC236}">
                <a16:creationId xmlns:a16="http://schemas.microsoft.com/office/drawing/2014/main" id="{72EDB5AD-34F7-864B-BC67-8A438A4B34E2}"/>
              </a:ext>
            </a:extLst>
          </p:cNvPr>
          <p:cNvSpPr>
            <a:spLocks noGrp="1"/>
          </p:cNvSpPr>
          <p:nvPr>
            <p:ph type="title"/>
          </p:nvPr>
        </p:nvSpPr>
        <p:spPr/>
        <p:txBody>
          <a:bodyPr/>
          <a:lstStyle/>
          <a:p>
            <a:r>
              <a:rPr lang="en-GB" dirty="0"/>
              <a:t>Advantages of Metrics over Event Logs</a:t>
            </a:r>
            <a:endParaRPr lang="en-US" dirty="0"/>
          </a:p>
        </p:txBody>
      </p:sp>
    </p:spTree>
    <p:extLst>
      <p:ext uri="{BB962C8B-B14F-4D97-AF65-F5344CB8AC3E}">
        <p14:creationId xmlns:p14="http://schemas.microsoft.com/office/powerpoint/2010/main" val="174859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9738AB-CB3B-1843-8CFC-AF1C60C9CD17}"/>
              </a:ext>
            </a:extLst>
          </p:cNvPr>
          <p:cNvSpPr>
            <a:spLocks noGrp="1"/>
          </p:cNvSpPr>
          <p:nvPr>
            <p:ph type="body" sz="quarter" idx="10"/>
          </p:nvPr>
        </p:nvSpPr>
        <p:spPr>
          <a:xfrm>
            <a:off x="2423592" y="2060848"/>
            <a:ext cx="9433048" cy="3269832"/>
          </a:xfrm>
        </p:spPr>
        <p:txBody>
          <a:bodyPr>
            <a:normAutofit/>
          </a:bodyPr>
          <a:lstStyle/>
          <a:p>
            <a:r>
              <a:rPr lang="en-GB" sz="2800" dirty="0"/>
              <a:t>The biggest drawback with both application logs and application metrics is that they are </a:t>
            </a:r>
            <a:r>
              <a:rPr lang="en-GB" sz="2800" b="1" i="1" dirty="0"/>
              <a:t>system</a:t>
            </a:r>
            <a:r>
              <a:rPr lang="en-GB" sz="2800" dirty="0"/>
              <a:t> scoped, making it hard to understand anything else other than what’s happening inside a particular system. Sure, metrics can also be request scoped, but that entails a concomitant increase in label fan-out, which results in an increase in metric storage.</a:t>
            </a:r>
            <a:endParaRPr lang="en-US" sz="2800" dirty="0"/>
          </a:p>
        </p:txBody>
      </p:sp>
      <p:sp>
        <p:nvSpPr>
          <p:cNvPr id="3" name="Title 2">
            <a:extLst>
              <a:ext uri="{FF2B5EF4-FFF2-40B4-BE49-F238E27FC236}">
                <a16:creationId xmlns:a16="http://schemas.microsoft.com/office/drawing/2014/main" id="{AFC9B0AF-26AD-E04A-94B4-EFCA7376838C}"/>
              </a:ext>
            </a:extLst>
          </p:cNvPr>
          <p:cNvSpPr>
            <a:spLocks noGrp="1"/>
          </p:cNvSpPr>
          <p:nvPr>
            <p:ph type="title"/>
          </p:nvPr>
        </p:nvSpPr>
        <p:spPr/>
        <p:txBody>
          <a:bodyPr/>
          <a:lstStyle/>
          <a:p>
            <a:r>
              <a:rPr lang="en-GB" dirty="0"/>
              <a:t>The Drawbacks of Metrics</a:t>
            </a:r>
            <a:endParaRPr lang="en-US" dirty="0"/>
          </a:p>
        </p:txBody>
      </p:sp>
    </p:spTree>
    <p:extLst>
      <p:ext uri="{BB962C8B-B14F-4D97-AF65-F5344CB8AC3E}">
        <p14:creationId xmlns:p14="http://schemas.microsoft.com/office/powerpoint/2010/main" val="262050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18A2D8-0042-8F41-864E-BEFDEEF4A6B2}"/>
              </a:ext>
            </a:extLst>
          </p:cNvPr>
          <p:cNvSpPr>
            <a:spLocks noGrp="1"/>
          </p:cNvSpPr>
          <p:nvPr>
            <p:ph type="body" sz="quarter" idx="10"/>
          </p:nvPr>
        </p:nvSpPr>
        <p:spPr/>
        <p:txBody>
          <a:bodyPr/>
          <a:lstStyle/>
          <a:p>
            <a:pPr marL="342900" indent="-342900">
              <a:buFont typeface="Arial" panose="020B0604020202020204" pitchFamily="34" charset="0"/>
              <a:buChar char="•"/>
            </a:pPr>
            <a:r>
              <a:rPr lang="en-GB" dirty="0"/>
              <a:t>A </a:t>
            </a:r>
            <a:r>
              <a:rPr lang="en-GB" i="1" dirty="0"/>
              <a:t>trace</a:t>
            </a:r>
            <a:r>
              <a:rPr lang="en-GB" dirty="0"/>
              <a:t> is a representation of a series of causally related distributed events that encode the end-to-end request flow through a distributed system.</a:t>
            </a:r>
          </a:p>
          <a:p>
            <a:pPr marL="342900" indent="-342900" fontAlgn="base">
              <a:buFont typeface="Arial" panose="020B0604020202020204" pitchFamily="34" charset="0"/>
              <a:buChar char="•"/>
            </a:pPr>
            <a:r>
              <a:rPr lang="en-GB" dirty="0"/>
              <a:t>Traces are a representation of logs; the data structure of traces looks almost like that of an event log. A single trace can provide visibility into both the path traversed by a request as well as the structure of a request. </a:t>
            </a:r>
          </a:p>
          <a:p>
            <a:pPr marL="342900" indent="-342900" fontAlgn="base">
              <a:buFont typeface="Arial" panose="020B0604020202020204" pitchFamily="34" charset="0"/>
              <a:buChar char="•"/>
            </a:pPr>
            <a:r>
              <a:rPr lang="en-GB" dirty="0"/>
              <a:t>Although discussions about tracing tend to pivot around its utility in a microservices environment, it’s fair to suggest that any sufficiently complex application that interacts with—or rather, contends for—resources such as the network, disk, or a mutex in a nontrivial manner can benefit from the advantages tracing provides.</a:t>
            </a:r>
          </a:p>
          <a:p>
            <a:pPr marL="342900" indent="-342900" fontAlgn="base">
              <a:buFont typeface="Arial" panose="020B0604020202020204" pitchFamily="34" charset="0"/>
              <a:buChar char="•"/>
            </a:pPr>
            <a:r>
              <a:rPr lang="en-GB" dirty="0"/>
              <a:t>Traces are used to identify the amount of work done at each layer while preserving causality by using </a:t>
            </a:r>
            <a:r>
              <a:rPr lang="en-GB" i="1" dirty="0"/>
              <a:t>happens-before</a:t>
            </a:r>
            <a:r>
              <a:rPr lang="en-GB" dirty="0"/>
              <a:t> semantics.</a:t>
            </a:r>
          </a:p>
          <a:p>
            <a:endParaRPr lang="en-US" dirty="0"/>
          </a:p>
        </p:txBody>
      </p:sp>
      <p:sp>
        <p:nvSpPr>
          <p:cNvPr id="3" name="Title 2">
            <a:extLst>
              <a:ext uri="{FF2B5EF4-FFF2-40B4-BE49-F238E27FC236}">
                <a16:creationId xmlns:a16="http://schemas.microsoft.com/office/drawing/2014/main" id="{D88C414B-6594-B74A-B7B7-E8349CA7104B}"/>
              </a:ext>
            </a:extLst>
          </p:cNvPr>
          <p:cNvSpPr>
            <a:spLocks noGrp="1"/>
          </p:cNvSpPr>
          <p:nvPr>
            <p:ph type="title"/>
          </p:nvPr>
        </p:nvSpPr>
        <p:spPr/>
        <p:txBody>
          <a:bodyPr/>
          <a:lstStyle/>
          <a:p>
            <a:r>
              <a:rPr lang="en-US" dirty="0"/>
              <a:t>Pillar 3: Traces</a:t>
            </a:r>
          </a:p>
        </p:txBody>
      </p:sp>
    </p:spTree>
    <p:extLst>
      <p:ext uri="{BB962C8B-B14F-4D97-AF65-F5344CB8AC3E}">
        <p14:creationId xmlns:p14="http://schemas.microsoft.com/office/powerpoint/2010/main" val="1903116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710B3-B490-E543-96A6-06D17E15E110}"/>
              </a:ext>
            </a:extLst>
          </p:cNvPr>
          <p:cNvSpPr>
            <a:spLocks noGrp="1"/>
          </p:cNvSpPr>
          <p:nvPr>
            <p:ph type="body" sz="quarter" idx="10"/>
          </p:nvPr>
        </p:nvSpPr>
        <p:spPr/>
        <p:txBody>
          <a:bodyPr/>
          <a:lstStyle/>
          <a:p>
            <a:pPr marL="342900" indent="-342900">
              <a:buFont typeface="Arial" panose="020B0604020202020204" pitchFamily="34" charset="0"/>
              <a:buChar char="•"/>
            </a:pPr>
            <a:r>
              <a:rPr lang="en-GB" dirty="0"/>
              <a:t>Tracing is, by far, the hardest to retrofit into an existing infrastructure, because for tracing to be truly effective, every component in the path of a request needs to be modified to propagate tracing information.</a:t>
            </a:r>
          </a:p>
          <a:p>
            <a:pPr marL="342900" indent="-342900">
              <a:buFont typeface="Arial" panose="020B0604020202020204" pitchFamily="34" charset="0"/>
              <a:buChar char="•"/>
            </a:pPr>
            <a:r>
              <a:rPr lang="en-GB" dirty="0"/>
              <a:t>The second problem with tracing instrumentation is that it’s not sufficient for developers to instrument their code alone. A large number of applications in the wild are built using open source frameworks or libraries that might require additional instrumentation. </a:t>
            </a:r>
          </a:p>
          <a:p>
            <a:pPr marL="342900" indent="-342900">
              <a:buFont typeface="Arial" panose="020B0604020202020204" pitchFamily="34" charset="0"/>
              <a:buChar char="•"/>
            </a:pPr>
            <a:r>
              <a:rPr lang="en-GB" dirty="0"/>
              <a:t>The cost of tracing isn’t quite as catastrophic as that of logging, mainly because traces are almost always sampled heavily to reduce runtime overhead as well as storage costs. </a:t>
            </a:r>
          </a:p>
        </p:txBody>
      </p:sp>
      <p:sp>
        <p:nvSpPr>
          <p:cNvPr id="3" name="Title 2">
            <a:extLst>
              <a:ext uri="{FF2B5EF4-FFF2-40B4-BE49-F238E27FC236}">
                <a16:creationId xmlns:a16="http://schemas.microsoft.com/office/drawing/2014/main" id="{11F38FB8-2665-114B-9EFB-439B78AAC204}"/>
              </a:ext>
            </a:extLst>
          </p:cNvPr>
          <p:cNvSpPr>
            <a:spLocks noGrp="1"/>
          </p:cNvSpPr>
          <p:nvPr>
            <p:ph type="title"/>
          </p:nvPr>
        </p:nvSpPr>
        <p:spPr/>
        <p:txBody>
          <a:bodyPr/>
          <a:lstStyle/>
          <a:p>
            <a:r>
              <a:rPr lang="en-GB" dirty="0"/>
              <a:t>The Challenges of Tracing</a:t>
            </a:r>
            <a:endParaRPr lang="en-US" dirty="0"/>
          </a:p>
        </p:txBody>
      </p:sp>
    </p:spTree>
    <p:extLst>
      <p:ext uri="{BB962C8B-B14F-4D97-AF65-F5344CB8AC3E}">
        <p14:creationId xmlns:p14="http://schemas.microsoft.com/office/powerpoint/2010/main" val="941201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0EF5DF-28A9-FF45-953F-AA262FB5E631}"/>
              </a:ext>
            </a:extLst>
          </p:cNvPr>
          <p:cNvSpPr>
            <a:spLocks noGrp="1"/>
          </p:cNvSpPr>
          <p:nvPr>
            <p:ph type="title"/>
          </p:nvPr>
        </p:nvSpPr>
        <p:spPr/>
        <p:txBody>
          <a:bodyPr/>
          <a:lstStyle/>
          <a:p>
            <a:r>
              <a:rPr lang="en-GB" dirty="0"/>
              <a:t>Service Meshes: A New Hope for the Future?</a:t>
            </a:r>
            <a:endParaRPr lang="en-US" dirty="0"/>
          </a:p>
        </p:txBody>
      </p:sp>
      <p:sp>
        <p:nvSpPr>
          <p:cNvPr id="4" name="Rounded Rectangle 3">
            <a:extLst>
              <a:ext uri="{FF2B5EF4-FFF2-40B4-BE49-F238E27FC236}">
                <a16:creationId xmlns:a16="http://schemas.microsoft.com/office/drawing/2014/main" id="{24EBCA4B-C07B-3F47-B2FC-D5749FD248FE}"/>
              </a:ext>
            </a:extLst>
          </p:cNvPr>
          <p:cNvSpPr/>
          <p:nvPr/>
        </p:nvSpPr>
        <p:spPr>
          <a:xfrm>
            <a:off x="2423592" y="2276872"/>
            <a:ext cx="6552728" cy="19442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While tracing has been difficult to implement, the rise of </a:t>
            </a:r>
            <a:r>
              <a:rPr lang="en-GB" b="1" dirty="0">
                <a:solidFill>
                  <a:schemeClr val="bg1">
                    <a:lumMod val="65000"/>
                  </a:schemeClr>
                </a:solidFill>
              </a:rPr>
              <a:t>service meshes </a:t>
            </a:r>
            <a:r>
              <a:rPr lang="en-GB" dirty="0"/>
              <a:t>make integrating tracing functionality almost effortless.</a:t>
            </a:r>
            <a:endParaRPr lang="en-US" dirty="0"/>
          </a:p>
        </p:txBody>
      </p:sp>
    </p:spTree>
    <p:extLst>
      <p:ext uri="{BB962C8B-B14F-4D97-AF65-F5344CB8AC3E}">
        <p14:creationId xmlns:p14="http://schemas.microsoft.com/office/powerpoint/2010/main" val="149976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EA3799-B76B-0A4B-9D8B-5CECD4D22437}"/>
              </a:ext>
            </a:extLst>
          </p:cNvPr>
          <p:cNvSpPr>
            <a:spLocks noGrp="1"/>
          </p:cNvSpPr>
          <p:nvPr>
            <p:ph type="body" sz="quarter" idx="10"/>
          </p:nvPr>
        </p:nvSpPr>
        <p:spPr/>
        <p:txBody>
          <a:bodyPr/>
          <a:lstStyle/>
          <a:p>
            <a:pPr marL="285750" indent="-285750">
              <a:buFont typeface="Arial" panose="020B0604020202020204" pitchFamily="34" charset="0"/>
              <a:buChar char="•"/>
            </a:pPr>
            <a:r>
              <a:rPr lang="en-GB" sz="1400" dirty="0"/>
              <a:t>When building microservice based application, a myriad of complexities arises, we need Service Discovery, Load balancing, Application resilience, Optimization of hardware utilization to name just a few.</a:t>
            </a:r>
          </a:p>
          <a:p>
            <a:pPr marL="285750" indent="-285750">
              <a:buFont typeface="Arial" panose="020B0604020202020204" pitchFamily="34" charset="0"/>
              <a:buChar char="•"/>
            </a:pPr>
            <a:r>
              <a:rPr lang="en-GB" sz="1400" dirty="0"/>
              <a:t>And as the application grows it gets progressively worse.</a:t>
            </a:r>
          </a:p>
          <a:p>
            <a:pPr marL="285750" indent="-285750">
              <a:buFont typeface="Arial" panose="020B0604020202020204" pitchFamily="34" charset="0"/>
              <a:buChar char="•"/>
            </a:pPr>
            <a:r>
              <a:rPr lang="en-GB" sz="1400" dirty="0"/>
              <a:t>Kubernetes providing a solution to these complexities was immediately well received and reached a wide adoption in all cloud computing service providers.</a:t>
            </a:r>
          </a:p>
          <a:p>
            <a:pPr marL="285750" indent="-285750">
              <a:buFont typeface="Arial" panose="020B0604020202020204" pitchFamily="34" charset="0"/>
              <a:buChar char="•"/>
            </a:pPr>
            <a:r>
              <a:rPr lang="en-GB" sz="1400" dirty="0"/>
              <a:t>This simplification of Orchestrating Microservices enables teams to easily get to ten and then even more services, which causes a different set of problems, for example:</a:t>
            </a:r>
          </a:p>
          <a:p>
            <a:pPr marL="552450" lvl="1" indent="-285750">
              <a:buFont typeface="Arial" panose="020B0604020202020204" pitchFamily="34" charset="0"/>
              <a:buChar char="•"/>
            </a:pPr>
            <a:r>
              <a:rPr lang="en-GB" sz="1200" b="1" dirty="0"/>
              <a:t>Traffic management</a:t>
            </a:r>
            <a:r>
              <a:rPr lang="en-GB" sz="1200" dirty="0"/>
              <a:t>: Timeouts, retries, canary rollouts,</a:t>
            </a:r>
          </a:p>
          <a:p>
            <a:pPr marL="552450" lvl="1" indent="-285750">
              <a:buFont typeface="Arial" panose="020B0604020202020204" pitchFamily="34" charset="0"/>
              <a:buChar char="•"/>
            </a:pPr>
            <a:r>
              <a:rPr lang="en-GB" sz="1200" b="1" dirty="0"/>
              <a:t>Security: </a:t>
            </a:r>
            <a:r>
              <a:rPr lang="en-GB" sz="1200" dirty="0"/>
              <a:t>End-user Authentication and Authorization,</a:t>
            </a:r>
          </a:p>
          <a:p>
            <a:pPr marL="552450" lvl="1" indent="-285750">
              <a:buFont typeface="Arial" panose="020B0604020202020204" pitchFamily="34" charset="0"/>
              <a:buChar char="•"/>
            </a:pPr>
            <a:r>
              <a:rPr lang="en-GB" sz="1200" b="1" dirty="0"/>
              <a:t>Observability:</a:t>
            </a:r>
            <a:r>
              <a:rPr lang="en-GB" sz="1200" dirty="0"/>
              <a:t> Tracing, monitoring, and logging.</a:t>
            </a:r>
          </a:p>
          <a:p>
            <a:pPr lvl="1" indent="0">
              <a:buNone/>
            </a:pPr>
            <a:endParaRPr lang="en-GB" sz="1200" dirty="0"/>
          </a:p>
          <a:p>
            <a:r>
              <a:rPr lang="en-GB" dirty="0"/>
              <a:t>All of these can be solved and implemented in the application layer.</a:t>
            </a:r>
            <a:endParaRPr lang="en-US" dirty="0"/>
          </a:p>
        </p:txBody>
      </p:sp>
      <p:sp>
        <p:nvSpPr>
          <p:cNvPr id="4" name="Rounded Rectangle 3">
            <a:extLst>
              <a:ext uri="{FF2B5EF4-FFF2-40B4-BE49-F238E27FC236}">
                <a16:creationId xmlns:a16="http://schemas.microsoft.com/office/drawing/2014/main" id="{42809E2E-8F4C-C74D-84BD-9AED347A617B}"/>
              </a:ext>
            </a:extLst>
          </p:cNvPr>
          <p:cNvSpPr/>
          <p:nvPr/>
        </p:nvSpPr>
        <p:spPr>
          <a:xfrm>
            <a:off x="2423592" y="5157192"/>
            <a:ext cx="6624736"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Istio</a:t>
            </a:r>
            <a:r>
              <a:rPr lang="en-GB" dirty="0">
                <a:solidFill>
                  <a:schemeClr val="tx1"/>
                </a:solidFill>
              </a:rPr>
              <a:t> </a:t>
            </a:r>
            <a:r>
              <a:rPr lang="en-GB" dirty="0">
                <a:solidFill>
                  <a:schemeClr val="bg1">
                    <a:lumMod val="95000"/>
                  </a:schemeClr>
                </a:solidFill>
              </a:rPr>
              <a:t>is an Open Source project that solves all the above-mentioned problems</a:t>
            </a: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9A0373C4-3BCE-4240-8152-50EEB9EB9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88640"/>
            <a:ext cx="1422400" cy="1422400"/>
          </a:xfrm>
          <a:prstGeom prst="rect">
            <a:avLst/>
          </a:prstGeom>
        </p:spPr>
      </p:pic>
    </p:spTree>
    <p:extLst>
      <p:ext uri="{BB962C8B-B14F-4D97-AF65-F5344CB8AC3E}">
        <p14:creationId xmlns:p14="http://schemas.microsoft.com/office/powerpoint/2010/main" val="398365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9884E3-959A-FC4B-814B-497B8E08E4F6}"/>
              </a:ext>
            </a:extLst>
          </p:cNvPr>
          <p:cNvPicPr>
            <a:picLocks noChangeAspect="1"/>
          </p:cNvPicPr>
          <p:nvPr/>
        </p:nvPicPr>
        <p:blipFill>
          <a:blip r:embed="rId2">
            <a:alphaModFix amt="35000"/>
            <a:grayscl/>
            <a:extLst>
              <a:ext uri="{28A0092B-C50C-407E-A947-70E740481C1C}">
                <a14:useLocalDpi xmlns:a14="http://schemas.microsoft.com/office/drawing/2010/main"/>
              </a:ext>
            </a:extLst>
          </a:blip>
          <a:stretch>
            <a:fillRect/>
          </a:stretch>
        </p:blipFill>
        <p:spPr>
          <a:xfrm>
            <a:off x="-254000" y="0"/>
            <a:ext cx="12700000" cy="8458200"/>
          </a:xfrm>
          <a:prstGeom prst="rect">
            <a:avLst/>
          </a:prstGeom>
          <a:effectLst>
            <a:outerShdw blurRad="50800" dist="50800" dir="5400000" algn="ctr" rotWithShape="0">
              <a:srgbClr val="000000">
                <a:alpha val="28000"/>
              </a:srgbClr>
            </a:outerShdw>
          </a:effectLst>
        </p:spPr>
      </p:pic>
      <p:sp>
        <p:nvSpPr>
          <p:cNvPr id="3" name="Title 2">
            <a:extLst>
              <a:ext uri="{FF2B5EF4-FFF2-40B4-BE49-F238E27FC236}">
                <a16:creationId xmlns:a16="http://schemas.microsoft.com/office/drawing/2014/main" id="{CD13AE15-A7E4-2F46-9287-2B7BA576FE42}"/>
              </a:ext>
            </a:extLst>
          </p:cNvPr>
          <p:cNvSpPr>
            <a:spLocks noGrp="1"/>
          </p:cNvSpPr>
          <p:nvPr>
            <p:ph type="title"/>
          </p:nvPr>
        </p:nvSpPr>
        <p:spPr/>
        <p:txBody>
          <a:bodyPr/>
          <a:lstStyle/>
          <a:p>
            <a:r>
              <a:rPr lang="en-US" b="1" dirty="0"/>
              <a:t>A</a:t>
            </a:r>
            <a:r>
              <a:rPr lang="en-US" dirty="0"/>
              <a:t>bout </a:t>
            </a:r>
            <a:r>
              <a:rPr lang="en-US" b="1" dirty="0"/>
              <a:t>M</a:t>
            </a:r>
            <a:r>
              <a:rPr lang="en-US" dirty="0"/>
              <a:t>e</a:t>
            </a:r>
          </a:p>
        </p:txBody>
      </p:sp>
      <p:pic>
        <p:nvPicPr>
          <p:cNvPr id="7" name="Picture 6">
            <a:extLst>
              <a:ext uri="{FF2B5EF4-FFF2-40B4-BE49-F238E27FC236}">
                <a16:creationId xmlns:a16="http://schemas.microsoft.com/office/drawing/2014/main" id="{4E144163-88FD-6F4D-BB5B-BF85EA7ECF04}"/>
              </a:ext>
            </a:extLst>
          </p:cNvPr>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8180409" y="1030424"/>
            <a:ext cx="3202099" cy="4797152"/>
          </a:xfrm>
          <a:prstGeom prst="rect">
            <a:avLst/>
          </a:prstGeom>
        </p:spPr>
      </p:pic>
      <p:sp>
        <p:nvSpPr>
          <p:cNvPr id="8" name="TextBox 7">
            <a:extLst>
              <a:ext uri="{FF2B5EF4-FFF2-40B4-BE49-F238E27FC236}">
                <a16:creationId xmlns:a16="http://schemas.microsoft.com/office/drawing/2014/main" id="{1586EB9F-26B7-E746-A130-023D0DEB5128}"/>
              </a:ext>
            </a:extLst>
          </p:cNvPr>
          <p:cNvSpPr txBox="1"/>
          <p:nvPr/>
        </p:nvSpPr>
        <p:spPr>
          <a:xfrm>
            <a:off x="227349" y="1104900"/>
            <a:ext cx="6889568" cy="2739211"/>
          </a:xfrm>
          <a:prstGeom prst="rect">
            <a:avLst/>
          </a:prstGeom>
          <a:noFill/>
        </p:spPr>
        <p:txBody>
          <a:bodyPr wrap="square" rtlCol="0">
            <a:spAutoFit/>
          </a:bodyPr>
          <a:lstStyle/>
          <a:p>
            <a:r>
              <a:rPr lang="en-US" b="1" dirty="0">
                <a:solidFill>
                  <a:schemeClr val="accent1"/>
                </a:solidFill>
              </a:rPr>
              <a:t>ANDREI</a:t>
            </a:r>
            <a:r>
              <a:rPr lang="en-US" dirty="0">
                <a:solidFill>
                  <a:schemeClr val="accent1"/>
                </a:solidFill>
              </a:rPr>
              <a:t> </a:t>
            </a:r>
            <a:r>
              <a:rPr lang="en-US" b="1" dirty="0">
                <a:solidFill>
                  <a:schemeClr val="accent1"/>
                </a:solidFill>
              </a:rPr>
              <a:t>CIOACA</a:t>
            </a:r>
          </a:p>
          <a:p>
            <a:r>
              <a:rPr lang="en-US" dirty="0">
                <a:solidFill>
                  <a:schemeClr val="accent1"/>
                </a:solidFill>
              </a:rPr>
              <a:t>Lead Cloud Solutions Architect @ Capgemini UK</a:t>
            </a:r>
          </a:p>
          <a:p>
            <a:endParaRPr lang="en-US" dirty="0">
              <a:solidFill>
                <a:schemeClr val="accent1"/>
              </a:solidFill>
            </a:endParaRPr>
          </a:p>
          <a:p>
            <a:r>
              <a:rPr lang="en-US" sz="1600" dirty="0">
                <a:solidFill>
                  <a:schemeClr val="accent1"/>
                </a:solidFill>
                <a:hlinkClick r:id="rId4">
                  <a:extLst>
                    <a:ext uri="{A12FA001-AC4F-418D-AE19-62706E023703}">
                      <ahyp:hlinkClr xmlns:ahyp="http://schemas.microsoft.com/office/drawing/2018/hyperlinkcolor" val="tx"/>
                    </a:ext>
                  </a:extLst>
                </a:hlinkClick>
              </a:rPr>
              <a:t>andrei.cioaca@capgemini.com</a:t>
            </a:r>
            <a:endParaRPr lang="en-US" sz="1600" dirty="0">
              <a:solidFill>
                <a:schemeClr val="accent1"/>
              </a:solidFill>
            </a:endParaRPr>
          </a:p>
          <a:p>
            <a:r>
              <a:rPr lang="en-US" sz="1600" dirty="0">
                <a:solidFill>
                  <a:schemeClr val="accent1"/>
                </a:solidFill>
                <a:hlinkClick r:id="rId5">
                  <a:extLst>
                    <a:ext uri="{A12FA001-AC4F-418D-AE19-62706E023703}">
                      <ahyp:hlinkClr xmlns:ahyp="http://schemas.microsoft.com/office/drawing/2018/hyperlinkcolor" val="tx"/>
                    </a:ext>
                  </a:extLst>
                </a:hlinkClick>
              </a:rPr>
              <a:t>https://www.linkedin.com/in/andrei-cioaca-89b0a97b/</a:t>
            </a:r>
            <a:endParaRPr lang="en-US" sz="1600" dirty="0">
              <a:solidFill>
                <a:schemeClr val="accent1"/>
              </a:solidFill>
            </a:endParaRPr>
          </a:p>
          <a:p>
            <a:r>
              <a:rPr lang="en-US" sz="1600" dirty="0">
                <a:solidFill>
                  <a:schemeClr val="accent1"/>
                </a:solidFill>
              </a:rPr>
              <a:t>@andreicioaca</a:t>
            </a:r>
          </a:p>
          <a:p>
            <a:r>
              <a:rPr lang="en-US" sz="1600" dirty="0">
                <a:solidFill>
                  <a:schemeClr val="accent1"/>
                </a:solidFill>
                <a:hlinkClick r:id="rId6">
                  <a:extLst>
                    <a:ext uri="{A12FA001-AC4F-418D-AE19-62706E023703}">
                      <ahyp:hlinkClr xmlns:ahyp="http://schemas.microsoft.com/office/drawing/2018/hyperlinkcolor" val="tx"/>
                    </a:ext>
                  </a:extLst>
                </a:hlinkClick>
              </a:rPr>
              <a:t>https://andreicioaca.com</a:t>
            </a:r>
            <a:endParaRPr lang="en-US" sz="1600" dirty="0">
              <a:solidFill>
                <a:schemeClr val="accent1"/>
              </a:solidFill>
            </a:endParaRPr>
          </a:p>
          <a:p>
            <a:endParaRPr lang="en-US" dirty="0"/>
          </a:p>
          <a:p>
            <a:endParaRPr lang="en-US" dirty="0"/>
          </a:p>
          <a:p>
            <a:endParaRPr lang="en-US" dirty="0"/>
          </a:p>
        </p:txBody>
      </p:sp>
    </p:spTree>
    <p:extLst>
      <p:ext uri="{BB962C8B-B14F-4D97-AF65-F5344CB8AC3E}">
        <p14:creationId xmlns:p14="http://schemas.microsoft.com/office/powerpoint/2010/main" val="224513644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3.33333E-6 L -0.24922 -0.38658 " pathEditMode="relative" rAng="0" ptsTypes="AA">
                                      <p:cBhvr>
                                        <p:cTn id="6" dur="30000" fill="hold"/>
                                        <p:tgtEl>
                                          <p:spTgt spid="5"/>
                                        </p:tgtEl>
                                        <p:attrNameLst>
                                          <p:attrName>ppt_x</p:attrName>
                                          <p:attrName>ppt_y</p:attrName>
                                        </p:attrNameLst>
                                      </p:cBhvr>
                                      <p:rCtr x="-12461" y="-19329"/>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38658 L 0 3.33333E-6 " pathEditMode="relative" rAng="0" ptsTypes="AA">
                                      <p:cBhvr>
                                        <p:cTn id="11" dur="30000" fill="hold"/>
                                        <p:tgtEl>
                                          <p:spTgt spid="5"/>
                                        </p:tgtEl>
                                        <p:attrNameLst>
                                          <p:attrName>ppt_x</p:attrName>
                                          <p:attrName>ppt_y</p:attrName>
                                        </p:attrNameLst>
                                      </p:cBhvr>
                                      <p:rCtr x="12461" y="19329"/>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3.33333E-6 L 0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CB8FD6-3FA8-C64B-A1C3-4CD4D37050FF}"/>
              </a:ext>
            </a:extLst>
          </p:cNvPr>
          <p:cNvSpPr>
            <a:spLocks noGrp="1"/>
          </p:cNvSpPr>
          <p:nvPr>
            <p:ph type="body" sz="quarter" idx="10"/>
          </p:nvPr>
        </p:nvSpPr>
        <p:spPr/>
        <p:txBody>
          <a:bodyPr/>
          <a:lstStyle/>
          <a:p>
            <a:r>
              <a:rPr lang="en-GB" sz="1800" dirty="0" err="1"/>
              <a:t>Istio</a:t>
            </a:r>
            <a:r>
              <a:rPr lang="en-GB" sz="1800" dirty="0"/>
              <a:t> provides an ingenious solution to all the mentioned requirements. The gist of </a:t>
            </a:r>
            <a:r>
              <a:rPr lang="en-GB" sz="1800" dirty="0" err="1"/>
              <a:t>Istio</a:t>
            </a:r>
            <a:r>
              <a:rPr lang="en-GB" sz="1800" dirty="0"/>
              <a:t> is to be completely separated from the services and act only by intercepting all network communication. </a:t>
            </a:r>
          </a:p>
          <a:p>
            <a:r>
              <a:rPr lang="en-GB" sz="1800" dirty="0"/>
              <a:t>And it turns out that by intercepting network communication it can implement:</a:t>
            </a:r>
          </a:p>
          <a:p>
            <a:endParaRPr lang="en-GB" sz="1800" dirty="0"/>
          </a:p>
          <a:p>
            <a:pPr marL="285750" indent="-285750">
              <a:buFont typeface="Arial" panose="020B0604020202020204" pitchFamily="34" charset="0"/>
              <a:buChar char="•"/>
            </a:pPr>
            <a:r>
              <a:rPr lang="en-GB" sz="1600" b="1" dirty="0"/>
              <a:t>Fault Tolerance – </a:t>
            </a:r>
            <a:r>
              <a:rPr lang="en-GB" sz="1600" dirty="0"/>
              <a:t>Using response status codes know when a request failed and retry.</a:t>
            </a:r>
          </a:p>
          <a:p>
            <a:pPr marL="285750" indent="-285750">
              <a:buFont typeface="Arial" panose="020B0604020202020204" pitchFamily="34" charset="0"/>
              <a:buChar char="•"/>
            </a:pPr>
            <a:r>
              <a:rPr lang="en-GB" sz="1600" b="1" dirty="0"/>
              <a:t>Canary Rollouts – </a:t>
            </a:r>
            <a:r>
              <a:rPr lang="en-GB" sz="1600" dirty="0"/>
              <a:t>Forward only the specified percentage of requests to a service.</a:t>
            </a:r>
          </a:p>
          <a:p>
            <a:pPr marL="285750" indent="-285750">
              <a:buFont typeface="Arial" panose="020B0604020202020204" pitchFamily="34" charset="0"/>
              <a:buChar char="•"/>
            </a:pPr>
            <a:r>
              <a:rPr lang="en-GB" sz="1600" b="1" dirty="0"/>
              <a:t>Monitoring and Metrics – </a:t>
            </a:r>
            <a:r>
              <a:rPr lang="en-GB" sz="1600" dirty="0"/>
              <a:t>The time it took for a service to respond.</a:t>
            </a:r>
          </a:p>
          <a:p>
            <a:pPr marL="285750" indent="-285750">
              <a:buFont typeface="Arial" panose="020B0604020202020204" pitchFamily="34" charset="0"/>
              <a:buChar char="•"/>
            </a:pPr>
            <a:r>
              <a:rPr lang="en-GB" sz="1600" b="1" dirty="0"/>
              <a:t>Tracing and Observability – </a:t>
            </a:r>
            <a:r>
              <a:rPr lang="en-GB" sz="1600" dirty="0"/>
              <a:t>It adds special headers in every request and traces them in the cluster.</a:t>
            </a:r>
          </a:p>
          <a:p>
            <a:pPr marL="285750" indent="-285750">
              <a:buFont typeface="Arial" panose="020B0604020202020204" pitchFamily="34" charset="0"/>
              <a:buChar char="•"/>
            </a:pPr>
            <a:r>
              <a:rPr lang="en-GB" sz="1600" b="1" dirty="0"/>
              <a:t>Security – </a:t>
            </a:r>
            <a:r>
              <a:rPr lang="en-GB" sz="1600" dirty="0"/>
              <a:t>Extracts the JWT Token and Authenticates and Authorizes users.</a:t>
            </a:r>
          </a:p>
          <a:p>
            <a:endParaRPr lang="en-US" dirty="0"/>
          </a:p>
        </p:txBody>
      </p:sp>
      <p:sp>
        <p:nvSpPr>
          <p:cNvPr id="3" name="Title 2">
            <a:extLst>
              <a:ext uri="{FF2B5EF4-FFF2-40B4-BE49-F238E27FC236}">
                <a16:creationId xmlns:a16="http://schemas.microsoft.com/office/drawing/2014/main" id="{F7F21403-4980-FB42-AC28-6CBCBFDE4060}"/>
              </a:ext>
            </a:extLst>
          </p:cNvPr>
          <p:cNvSpPr>
            <a:spLocks noGrp="1"/>
          </p:cNvSpPr>
          <p:nvPr>
            <p:ph type="title"/>
          </p:nvPr>
        </p:nvSpPr>
        <p:spPr/>
        <p:txBody>
          <a:bodyPr/>
          <a:lstStyle/>
          <a:p>
            <a:r>
              <a:rPr lang="en-US" dirty="0"/>
              <a:t>The Idea of Istio</a:t>
            </a:r>
          </a:p>
        </p:txBody>
      </p:sp>
    </p:spTree>
    <p:extLst>
      <p:ext uri="{BB962C8B-B14F-4D97-AF65-F5344CB8AC3E}">
        <p14:creationId xmlns:p14="http://schemas.microsoft.com/office/powerpoint/2010/main" val="2466049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0E700-54B2-0F46-BF18-B0CC5C18CBAD}"/>
              </a:ext>
            </a:extLst>
          </p:cNvPr>
          <p:cNvSpPr>
            <a:spLocks noGrp="1"/>
          </p:cNvSpPr>
          <p:nvPr>
            <p:ph type="title"/>
          </p:nvPr>
        </p:nvSpPr>
        <p:spPr/>
        <p:txBody>
          <a:bodyPr/>
          <a:lstStyle/>
          <a:p>
            <a:r>
              <a:rPr lang="en-GB" dirty="0" err="1"/>
              <a:t>Istio’s</a:t>
            </a:r>
            <a:r>
              <a:rPr lang="en-GB" dirty="0"/>
              <a:t> Architecture</a:t>
            </a:r>
            <a:endParaRPr lang="en-US" dirty="0"/>
          </a:p>
        </p:txBody>
      </p:sp>
      <p:sp>
        <p:nvSpPr>
          <p:cNvPr id="4" name="Rounded Rectangle 3">
            <a:extLst>
              <a:ext uri="{FF2B5EF4-FFF2-40B4-BE49-F238E27FC236}">
                <a16:creationId xmlns:a16="http://schemas.microsoft.com/office/drawing/2014/main" id="{13E69C79-2AD8-CB4A-BD8F-6B74A91A66D8}"/>
              </a:ext>
            </a:extLst>
          </p:cNvPr>
          <p:cNvSpPr/>
          <p:nvPr/>
        </p:nvSpPr>
        <p:spPr>
          <a:xfrm>
            <a:off x="947428" y="1052736"/>
            <a:ext cx="10297144" cy="1224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Istio</a:t>
            </a:r>
            <a:r>
              <a:rPr lang="en-GB" dirty="0"/>
              <a:t> needs to intercept all the network communication to and from every service and apply a set of rules. This is achieved and logically split into two planes: </a:t>
            </a:r>
            <a:r>
              <a:rPr lang="en-GB" b="1" dirty="0"/>
              <a:t>The Data Plane</a:t>
            </a:r>
            <a:r>
              <a:rPr lang="en-GB" dirty="0"/>
              <a:t> and </a:t>
            </a:r>
            <a:r>
              <a:rPr lang="en-GB" b="1" dirty="0"/>
              <a:t>The Control Plane.</a:t>
            </a:r>
            <a:endParaRPr lang="en-US" dirty="0"/>
          </a:p>
        </p:txBody>
      </p:sp>
      <p:pic>
        <p:nvPicPr>
          <p:cNvPr id="6" name="Graphic 5">
            <a:extLst>
              <a:ext uri="{FF2B5EF4-FFF2-40B4-BE49-F238E27FC236}">
                <a16:creationId xmlns:a16="http://schemas.microsoft.com/office/drawing/2014/main" id="{9FB4BC72-2DD2-794C-9B2D-66B55A9DFB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5680" y="2166826"/>
            <a:ext cx="5610200" cy="4207650"/>
          </a:xfrm>
          <a:prstGeom prst="rect">
            <a:avLst/>
          </a:prstGeom>
        </p:spPr>
      </p:pic>
      <p:sp>
        <p:nvSpPr>
          <p:cNvPr id="7" name="TextBox 6">
            <a:extLst>
              <a:ext uri="{FF2B5EF4-FFF2-40B4-BE49-F238E27FC236}">
                <a16:creationId xmlns:a16="http://schemas.microsoft.com/office/drawing/2014/main" id="{6248863C-1E99-AF41-8E35-B3A9EFD9CDCC}"/>
              </a:ext>
            </a:extLst>
          </p:cNvPr>
          <p:cNvSpPr txBox="1"/>
          <p:nvPr/>
        </p:nvSpPr>
        <p:spPr>
          <a:xfrm>
            <a:off x="839415" y="5949280"/>
            <a:ext cx="2396810" cy="215444"/>
          </a:xfrm>
          <a:prstGeom prst="rect">
            <a:avLst/>
          </a:prstGeom>
          <a:noFill/>
        </p:spPr>
        <p:txBody>
          <a:bodyPr wrap="none" rtlCol="0">
            <a:spAutoFit/>
          </a:bodyPr>
          <a:lstStyle/>
          <a:p>
            <a:r>
              <a:rPr lang="en-US" sz="800" dirty="0"/>
              <a:t>Istio Architecture – Source: https://</a:t>
            </a:r>
            <a:r>
              <a:rPr lang="en-US" sz="800" dirty="0" err="1"/>
              <a:t>istio.io</a:t>
            </a:r>
            <a:endParaRPr lang="en-US" sz="800" dirty="0"/>
          </a:p>
        </p:txBody>
      </p:sp>
    </p:spTree>
    <p:extLst>
      <p:ext uri="{BB962C8B-B14F-4D97-AF65-F5344CB8AC3E}">
        <p14:creationId xmlns:p14="http://schemas.microsoft.com/office/powerpoint/2010/main" val="270018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264B08-86A7-254B-8A8E-82B9ADCE01BE}"/>
              </a:ext>
            </a:extLst>
          </p:cNvPr>
          <p:cNvSpPr>
            <a:spLocks noGrp="1"/>
          </p:cNvSpPr>
          <p:nvPr>
            <p:ph type="body" sz="quarter" idx="10"/>
          </p:nvPr>
        </p:nvSpPr>
        <p:spPr>
          <a:xfrm>
            <a:off x="246000" y="1104900"/>
            <a:ext cx="11700000" cy="4466201"/>
          </a:xfrm>
        </p:spPr>
        <p:txBody>
          <a:bodyPr/>
          <a:lstStyle/>
          <a:p>
            <a:r>
              <a:rPr lang="en-GB" dirty="0"/>
              <a:t>To intercept all the network communication </a:t>
            </a:r>
            <a:r>
              <a:rPr lang="en-GB" dirty="0" err="1"/>
              <a:t>Istio</a:t>
            </a:r>
            <a:r>
              <a:rPr lang="en-GB" dirty="0"/>
              <a:t> injects an intelligent Envoy proxy as a sidecar in every pod. </a:t>
            </a:r>
          </a:p>
          <a:p>
            <a:r>
              <a:rPr lang="en-GB" dirty="0"/>
              <a:t>The injected proxies represent </a:t>
            </a:r>
            <a:r>
              <a:rPr lang="en-GB" b="1" dirty="0"/>
              <a:t>the data plane. </a:t>
            </a:r>
          </a:p>
          <a:p>
            <a:r>
              <a:rPr lang="en-GB" dirty="0"/>
              <a:t>Using those proxies </a:t>
            </a:r>
            <a:r>
              <a:rPr lang="en-GB" dirty="0" err="1"/>
              <a:t>Istio</a:t>
            </a:r>
            <a:r>
              <a:rPr lang="en-GB" dirty="0"/>
              <a:t> easily can achieve our requirements, for an example let’s check out the retrying and Circuit breaking functionalities.</a:t>
            </a:r>
            <a:endParaRPr lang="en-US" dirty="0"/>
          </a:p>
        </p:txBody>
      </p:sp>
      <p:sp>
        <p:nvSpPr>
          <p:cNvPr id="3" name="Title 2">
            <a:extLst>
              <a:ext uri="{FF2B5EF4-FFF2-40B4-BE49-F238E27FC236}">
                <a16:creationId xmlns:a16="http://schemas.microsoft.com/office/drawing/2014/main" id="{8550E25B-99DF-F442-896E-2729548FD7D6}"/>
              </a:ext>
            </a:extLst>
          </p:cNvPr>
          <p:cNvSpPr>
            <a:spLocks noGrp="1"/>
          </p:cNvSpPr>
          <p:nvPr>
            <p:ph type="title"/>
          </p:nvPr>
        </p:nvSpPr>
        <p:spPr/>
        <p:txBody>
          <a:bodyPr/>
          <a:lstStyle/>
          <a:p>
            <a:r>
              <a:rPr lang="en-US" dirty="0"/>
              <a:t>The Data Plane</a:t>
            </a:r>
          </a:p>
        </p:txBody>
      </p:sp>
      <p:pic>
        <p:nvPicPr>
          <p:cNvPr id="7" name="Picture 6">
            <a:extLst>
              <a:ext uri="{FF2B5EF4-FFF2-40B4-BE49-F238E27FC236}">
                <a16:creationId xmlns:a16="http://schemas.microsoft.com/office/drawing/2014/main" id="{DBC1D739-B48F-5A41-925C-8B6CF0E78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560" y="3068960"/>
            <a:ext cx="8290607" cy="3088251"/>
          </a:xfrm>
          <a:prstGeom prst="rect">
            <a:avLst/>
          </a:prstGeom>
        </p:spPr>
      </p:pic>
    </p:spTree>
    <p:extLst>
      <p:ext uri="{BB962C8B-B14F-4D97-AF65-F5344CB8AC3E}">
        <p14:creationId xmlns:p14="http://schemas.microsoft.com/office/powerpoint/2010/main" val="1287172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3CCA82-87FC-0E43-B06A-FC21AF3AC5DC}"/>
              </a:ext>
            </a:extLst>
          </p:cNvPr>
          <p:cNvSpPr>
            <a:spLocks noGrp="1"/>
          </p:cNvSpPr>
          <p:nvPr>
            <p:ph type="body" sz="quarter" idx="10"/>
          </p:nvPr>
        </p:nvSpPr>
        <p:spPr/>
        <p:txBody>
          <a:bodyPr/>
          <a:lstStyle/>
          <a:p>
            <a:r>
              <a:rPr lang="en-GB" dirty="0"/>
              <a:t>Is composed of three components: The </a:t>
            </a:r>
            <a:r>
              <a:rPr lang="en-GB" b="1" dirty="0"/>
              <a:t>Pilot</a:t>
            </a:r>
            <a:r>
              <a:rPr lang="en-GB" dirty="0"/>
              <a:t>, the </a:t>
            </a:r>
            <a:r>
              <a:rPr lang="en-GB" b="1" dirty="0"/>
              <a:t>Mixer</a:t>
            </a:r>
            <a:r>
              <a:rPr lang="en-GB" dirty="0"/>
              <a:t>, and the </a:t>
            </a:r>
            <a:r>
              <a:rPr lang="en-GB" b="1" dirty="0"/>
              <a:t>Citadel</a:t>
            </a:r>
            <a:r>
              <a:rPr lang="en-GB" dirty="0"/>
              <a:t> that in combination configure Envoys to route traffic, enforce policies and collect telemetry data. </a:t>
            </a:r>
            <a:endParaRPr lang="en-US" dirty="0"/>
          </a:p>
        </p:txBody>
      </p:sp>
      <p:sp>
        <p:nvSpPr>
          <p:cNvPr id="3" name="Title 2">
            <a:extLst>
              <a:ext uri="{FF2B5EF4-FFF2-40B4-BE49-F238E27FC236}">
                <a16:creationId xmlns:a16="http://schemas.microsoft.com/office/drawing/2014/main" id="{800380B5-61C6-C64B-B57C-1D4742DF1B98}"/>
              </a:ext>
            </a:extLst>
          </p:cNvPr>
          <p:cNvSpPr>
            <a:spLocks noGrp="1"/>
          </p:cNvSpPr>
          <p:nvPr>
            <p:ph type="title"/>
          </p:nvPr>
        </p:nvSpPr>
        <p:spPr/>
        <p:txBody>
          <a:bodyPr/>
          <a:lstStyle/>
          <a:p>
            <a:r>
              <a:rPr lang="en-GB" dirty="0"/>
              <a:t>The Control Plane</a:t>
            </a:r>
            <a:endParaRPr lang="en-US" dirty="0"/>
          </a:p>
        </p:txBody>
      </p:sp>
      <p:pic>
        <p:nvPicPr>
          <p:cNvPr id="5" name="Picture 4">
            <a:extLst>
              <a:ext uri="{FF2B5EF4-FFF2-40B4-BE49-F238E27FC236}">
                <a16:creationId xmlns:a16="http://schemas.microsoft.com/office/drawing/2014/main" id="{0301CC45-B09B-484F-B582-EA4E794A7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2509653"/>
            <a:ext cx="5715000" cy="3771900"/>
          </a:xfrm>
          <a:prstGeom prst="rect">
            <a:avLst/>
          </a:prstGeom>
        </p:spPr>
      </p:pic>
    </p:spTree>
    <p:extLst>
      <p:ext uri="{BB962C8B-B14F-4D97-AF65-F5344CB8AC3E}">
        <p14:creationId xmlns:p14="http://schemas.microsoft.com/office/powerpoint/2010/main" val="3886018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97208-87D7-EB42-94F9-CC477D7429AC}"/>
              </a:ext>
            </a:extLst>
          </p:cNvPr>
          <p:cNvSpPr>
            <a:spLocks noGrp="1"/>
          </p:cNvSpPr>
          <p:nvPr>
            <p:ph type="title"/>
          </p:nvPr>
        </p:nvSpPr>
        <p:spPr/>
        <p:txBody>
          <a:bodyPr/>
          <a:lstStyle/>
          <a:p>
            <a:r>
              <a:rPr lang="en-US" dirty="0"/>
              <a:t>Istio Setup on OKE – based on Helm</a:t>
            </a:r>
          </a:p>
        </p:txBody>
      </p:sp>
      <p:sp>
        <p:nvSpPr>
          <p:cNvPr id="8" name="Oval 20">
            <a:extLst>
              <a:ext uri="{FF2B5EF4-FFF2-40B4-BE49-F238E27FC236}">
                <a16:creationId xmlns:a16="http://schemas.microsoft.com/office/drawing/2014/main" id="{ACBE7D9C-0EBA-8D44-A496-9FF55D29E86B}"/>
              </a:ext>
            </a:extLst>
          </p:cNvPr>
          <p:cNvSpPr/>
          <p:nvPr/>
        </p:nvSpPr>
        <p:spPr>
          <a:xfrm>
            <a:off x="335360" y="1120053"/>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1</a:t>
            </a:r>
          </a:p>
        </p:txBody>
      </p:sp>
      <p:sp>
        <p:nvSpPr>
          <p:cNvPr id="9" name="TextBox 8">
            <a:extLst>
              <a:ext uri="{FF2B5EF4-FFF2-40B4-BE49-F238E27FC236}">
                <a16:creationId xmlns:a16="http://schemas.microsoft.com/office/drawing/2014/main" id="{D00716CD-385F-584F-979B-98045D568704}"/>
              </a:ext>
            </a:extLst>
          </p:cNvPr>
          <p:cNvSpPr txBox="1"/>
          <p:nvPr/>
        </p:nvSpPr>
        <p:spPr>
          <a:xfrm>
            <a:off x="2567608" y="1120053"/>
            <a:ext cx="8784977" cy="646331"/>
          </a:xfrm>
          <a:prstGeom prst="rect">
            <a:avLst/>
          </a:prstGeom>
          <a:noFill/>
        </p:spPr>
        <p:txBody>
          <a:bodyPr wrap="square" rtlCol="0">
            <a:spAutoFit/>
          </a:bodyPr>
          <a:lstStyle/>
          <a:p>
            <a:r>
              <a:rPr lang="en-GB" dirty="0"/>
              <a:t>Grant the </a:t>
            </a:r>
            <a:r>
              <a:rPr lang="en-GB" i="1" dirty="0"/>
              <a:t>Kubernetes RBAC cluster-admin </a:t>
            </a:r>
            <a:r>
              <a:rPr lang="en-GB" i="1" dirty="0" err="1"/>
              <a:t>clusterrole</a:t>
            </a:r>
            <a:r>
              <a:rPr lang="en-GB" dirty="0"/>
              <a:t> to a OCI user based on the user’s </a:t>
            </a:r>
            <a:r>
              <a:rPr lang="en-GB" i="1" dirty="0"/>
              <a:t>Oracle Cloud Identifier (OCID)</a:t>
            </a:r>
            <a:r>
              <a:rPr lang="en-GB" dirty="0"/>
              <a:t>.</a:t>
            </a:r>
            <a:endParaRPr lang="en-US" dirty="0"/>
          </a:p>
        </p:txBody>
      </p:sp>
      <p:sp>
        <p:nvSpPr>
          <p:cNvPr id="12" name="Oval 20">
            <a:extLst>
              <a:ext uri="{FF2B5EF4-FFF2-40B4-BE49-F238E27FC236}">
                <a16:creationId xmlns:a16="http://schemas.microsoft.com/office/drawing/2014/main" id="{9CBF5899-D5EE-8E45-9742-DAEB3BA61C23}"/>
              </a:ext>
            </a:extLst>
          </p:cNvPr>
          <p:cNvSpPr/>
          <p:nvPr/>
        </p:nvSpPr>
        <p:spPr>
          <a:xfrm>
            <a:off x="9275882" y="154461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2</a:t>
            </a:r>
          </a:p>
        </p:txBody>
      </p:sp>
      <p:sp>
        <p:nvSpPr>
          <p:cNvPr id="13" name="TextBox 12">
            <a:extLst>
              <a:ext uri="{FF2B5EF4-FFF2-40B4-BE49-F238E27FC236}">
                <a16:creationId xmlns:a16="http://schemas.microsoft.com/office/drawing/2014/main" id="{BDE39745-C724-E94B-94E6-737D8A2AC7D1}"/>
              </a:ext>
            </a:extLst>
          </p:cNvPr>
          <p:cNvSpPr txBox="1"/>
          <p:nvPr/>
        </p:nvSpPr>
        <p:spPr>
          <a:xfrm>
            <a:off x="5364392" y="2267237"/>
            <a:ext cx="3755946" cy="369332"/>
          </a:xfrm>
          <a:prstGeom prst="rect">
            <a:avLst/>
          </a:prstGeom>
          <a:noFill/>
        </p:spPr>
        <p:txBody>
          <a:bodyPr wrap="square" rtlCol="0">
            <a:spAutoFit/>
          </a:bodyPr>
          <a:lstStyle/>
          <a:p>
            <a:r>
              <a:rPr lang="en-US" dirty="0"/>
              <a:t>Download </a:t>
            </a:r>
            <a:r>
              <a:rPr lang="en-US" dirty="0" err="1"/>
              <a:t>Istio’s</a:t>
            </a:r>
            <a:r>
              <a:rPr lang="en-US" dirty="0"/>
              <a:t> latest release</a:t>
            </a:r>
          </a:p>
        </p:txBody>
      </p:sp>
      <p:sp>
        <p:nvSpPr>
          <p:cNvPr id="15" name="Oval 20">
            <a:extLst>
              <a:ext uri="{FF2B5EF4-FFF2-40B4-BE49-F238E27FC236}">
                <a16:creationId xmlns:a16="http://schemas.microsoft.com/office/drawing/2014/main" id="{07FCE5F0-A2F5-1C45-9C8D-8BE2C541FC1D}"/>
              </a:ext>
            </a:extLst>
          </p:cNvPr>
          <p:cNvSpPr/>
          <p:nvPr/>
        </p:nvSpPr>
        <p:spPr>
          <a:xfrm>
            <a:off x="1919536" y="2636569"/>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3</a:t>
            </a:r>
          </a:p>
        </p:txBody>
      </p:sp>
      <p:sp>
        <p:nvSpPr>
          <p:cNvPr id="16" name="TextBox 15">
            <a:extLst>
              <a:ext uri="{FF2B5EF4-FFF2-40B4-BE49-F238E27FC236}">
                <a16:creationId xmlns:a16="http://schemas.microsoft.com/office/drawing/2014/main" id="{64CC4F38-957A-D648-B4D8-86561109AD6C}"/>
              </a:ext>
            </a:extLst>
          </p:cNvPr>
          <p:cNvSpPr txBox="1"/>
          <p:nvPr/>
        </p:nvSpPr>
        <p:spPr>
          <a:xfrm>
            <a:off x="4223792" y="3284984"/>
            <a:ext cx="4896546" cy="369332"/>
          </a:xfrm>
          <a:prstGeom prst="rect">
            <a:avLst/>
          </a:prstGeom>
          <a:noFill/>
        </p:spPr>
        <p:txBody>
          <a:bodyPr wrap="square" rtlCol="0">
            <a:spAutoFit/>
          </a:bodyPr>
          <a:lstStyle/>
          <a:p>
            <a:r>
              <a:rPr lang="en-US" dirty="0"/>
              <a:t>Helm and Tiller installation</a:t>
            </a:r>
          </a:p>
        </p:txBody>
      </p:sp>
      <p:sp>
        <p:nvSpPr>
          <p:cNvPr id="17" name="Oval 20">
            <a:extLst>
              <a:ext uri="{FF2B5EF4-FFF2-40B4-BE49-F238E27FC236}">
                <a16:creationId xmlns:a16="http://schemas.microsoft.com/office/drawing/2014/main" id="{541C769D-6718-A54A-9D7D-07A1B2E0A4DD}"/>
              </a:ext>
            </a:extLst>
          </p:cNvPr>
          <p:cNvSpPr/>
          <p:nvPr/>
        </p:nvSpPr>
        <p:spPr>
          <a:xfrm>
            <a:off x="8081986" y="4044283"/>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4</a:t>
            </a:r>
          </a:p>
        </p:txBody>
      </p:sp>
      <p:sp>
        <p:nvSpPr>
          <p:cNvPr id="18" name="TextBox 17">
            <a:extLst>
              <a:ext uri="{FF2B5EF4-FFF2-40B4-BE49-F238E27FC236}">
                <a16:creationId xmlns:a16="http://schemas.microsoft.com/office/drawing/2014/main" id="{5ED68BB9-0690-5941-BE47-E992728C75B1}"/>
              </a:ext>
            </a:extLst>
          </p:cNvPr>
          <p:cNvSpPr txBox="1"/>
          <p:nvPr/>
        </p:nvSpPr>
        <p:spPr>
          <a:xfrm>
            <a:off x="3719736" y="4598712"/>
            <a:ext cx="4248472" cy="646331"/>
          </a:xfrm>
          <a:prstGeom prst="rect">
            <a:avLst/>
          </a:prstGeom>
          <a:noFill/>
        </p:spPr>
        <p:txBody>
          <a:bodyPr wrap="square" rtlCol="0">
            <a:spAutoFit/>
          </a:bodyPr>
          <a:lstStyle/>
          <a:p>
            <a:r>
              <a:rPr lang="en-US" dirty="0"/>
              <a:t>Create </a:t>
            </a:r>
            <a:r>
              <a:rPr lang="en-US" b="1" dirty="0" err="1"/>
              <a:t>istio</a:t>
            </a:r>
            <a:r>
              <a:rPr lang="en-US" b="1" dirty="0"/>
              <a:t>-system</a:t>
            </a:r>
            <a:r>
              <a:rPr lang="en-US" dirty="0"/>
              <a:t> namespace and secret for </a:t>
            </a:r>
            <a:r>
              <a:rPr lang="en-US" b="1" dirty="0"/>
              <a:t>Kiali</a:t>
            </a:r>
          </a:p>
        </p:txBody>
      </p:sp>
    </p:spTree>
    <p:extLst>
      <p:ext uri="{BB962C8B-B14F-4D97-AF65-F5344CB8AC3E}">
        <p14:creationId xmlns:p14="http://schemas.microsoft.com/office/powerpoint/2010/main" val="29936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36744-BDD0-6F44-939E-C18DAEB22D9F}"/>
              </a:ext>
            </a:extLst>
          </p:cNvPr>
          <p:cNvSpPr/>
          <p:nvPr/>
        </p:nvSpPr>
        <p:spPr>
          <a:xfrm>
            <a:off x="2879187" y="1061663"/>
            <a:ext cx="6096000" cy="646331"/>
          </a:xfrm>
          <a:prstGeom prst="rect">
            <a:avLst/>
          </a:prstGeom>
        </p:spPr>
        <p:txBody>
          <a:bodyPr>
            <a:spAutoFit/>
          </a:bodyPr>
          <a:lstStyle/>
          <a:p>
            <a:r>
              <a:rPr lang="en-GB" dirty="0">
                <a:solidFill>
                  <a:srgbClr val="232323"/>
                </a:solidFill>
                <a:latin typeface="Helvetica Neue" panose="02000503000000020004" pitchFamily="2" charset="0"/>
              </a:rPr>
              <a:t>Install the </a:t>
            </a:r>
            <a:r>
              <a:rPr lang="en-GB" b="1" dirty="0" err="1">
                <a:solidFill>
                  <a:srgbClr val="232323"/>
                </a:solidFill>
                <a:latin typeface="Helvetica Neue" panose="02000503000000020004" pitchFamily="2" charset="0"/>
              </a:rPr>
              <a:t>istio-init</a:t>
            </a:r>
            <a:r>
              <a:rPr lang="en-GB" dirty="0">
                <a:solidFill>
                  <a:srgbClr val="232323"/>
                </a:solidFill>
                <a:latin typeface="Helvetica Neue" panose="02000503000000020004" pitchFamily="2" charset="0"/>
              </a:rPr>
              <a:t> Helm chart to bootstrap all the </a:t>
            </a:r>
            <a:r>
              <a:rPr lang="en-GB" dirty="0" err="1">
                <a:solidFill>
                  <a:srgbClr val="232323"/>
                </a:solidFill>
                <a:latin typeface="Helvetica Neue" panose="02000503000000020004" pitchFamily="2" charset="0"/>
              </a:rPr>
              <a:t>Istio’s</a:t>
            </a:r>
            <a:r>
              <a:rPr lang="en-GB" dirty="0">
                <a:solidFill>
                  <a:srgbClr val="232323"/>
                </a:solidFill>
                <a:latin typeface="Helvetica Neue" panose="02000503000000020004" pitchFamily="2" charset="0"/>
              </a:rPr>
              <a:t> </a:t>
            </a:r>
            <a:r>
              <a:rPr lang="en-GB" dirty="0">
                <a:solidFill>
                  <a:srgbClr val="C30000"/>
                </a:solidFill>
                <a:latin typeface="Helvetica Neue" panose="02000503000000020004" pitchFamily="2" charset="0"/>
              </a:rPr>
              <a:t>Custom Resource Definitions (CRDs)</a:t>
            </a:r>
            <a:endParaRPr lang="en-US" dirty="0"/>
          </a:p>
        </p:txBody>
      </p:sp>
      <p:sp>
        <p:nvSpPr>
          <p:cNvPr id="6" name="Oval 20">
            <a:extLst>
              <a:ext uri="{FF2B5EF4-FFF2-40B4-BE49-F238E27FC236}">
                <a16:creationId xmlns:a16="http://schemas.microsoft.com/office/drawing/2014/main" id="{86C039DA-AD1A-C249-96D1-4D86783C3108}"/>
              </a:ext>
            </a:extLst>
          </p:cNvPr>
          <p:cNvSpPr/>
          <p:nvPr/>
        </p:nvSpPr>
        <p:spPr>
          <a:xfrm>
            <a:off x="551384" y="54868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5</a:t>
            </a:r>
          </a:p>
        </p:txBody>
      </p:sp>
      <p:sp>
        <p:nvSpPr>
          <p:cNvPr id="7" name="Rectangle 6">
            <a:extLst>
              <a:ext uri="{FF2B5EF4-FFF2-40B4-BE49-F238E27FC236}">
                <a16:creationId xmlns:a16="http://schemas.microsoft.com/office/drawing/2014/main" id="{19E11AE7-5276-DA44-8DB0-5A92DF4109F8}"/>
              </a:ext>
            </a:extLst>
          </p:cNvPr>
          <p:cNvSpPr/>
          <p:nvPr/>
        </p:nvSpPr>
        <p:spPr>
          <a:xfrm>
            <a:off x="1979712" y="3426387"/>
            <a:ext cx="8232576" cy="646331"/>
          </a:xfrm>
          <a:prstGeom prst="rect">
            <a:avLst/>
          </a:prstGeom>
          <a:ln>
            <a:solidFill>
              <a:schemeClr val="tx1">
                <a:lumMod val="95000"/>
                <a:lumOff val="5000"/>
              </a:schemeClr>
            </a:solidFill>
          </a:ln>
        </p:spPr>
        <p:txBody>
          <a:bodyPr wrap="square">
            <a:spAutoFit/>
          </a:bodyPr>
          <a:lstStyle/>
          <a:p>
            <a:r>
              <a:rPr lang="en-GB" dirty="0"/>
              <a:t>helm install </a:t>
            </a:r>
            <a:r>
              <a:rPr lang="en-GB" dirty="0">
                <a:solidFill>
                  <a:srgbClr val="008080"/>
                </a:solidFill>
                <a:latin typeface="inherit"/>
              </a:rPr>
              <a:t>$ISTIO_HOME</a:t>
            </a:r>
            <a:r>
              <a:rPr lang="en-GB" dirty="0"/>
              <a:t>/install/</a:t>
            </a:r>
            <a:r>
              <a:rPr lang="en-GB" dirty="0" err="1"/>
              <a:t>kubernetes</a:t>
            </a:r>
            <a:r>
              <a:rPr lang="en-GB" dirty="0"/>
              <a:t>/helm/</a:t>
            </a:r>
            <a:r>
              <a:rPr lang="en-GB" dirty="0" err="1"/>
              <a:t>istio-init</a:t>
            </a:r>
            <a:r>
              <a:rPr lang="en-GB" dirty="0"/>
              <a:t> </a:t>
            </a:r>
            <a:r>
              <a:rPr lang="en-GB" dirty="0">
                <a:solidFill>
                  <a:srgbClr val="000080"/>
                </a:solidFill>
                <a:latin typeface="inherit"/>
              </a:rPr>
              <a:t>--name</a:t>
            </a:r>
            <a:r>
              <a:rPr lang="en-GB" dirty="0"/>
              <a:t> </a:t>
            </a:r>
            <a:r>
              <a:rPr lang="en-GB" dirty="0" err="1"/>
              <a:t>istio-init</a:t>
            </a:r>
            <a:r>
              <a:rPr lang="en-GB" dirty="0"/>
              <a:t> </a:t>
            </a:r>
            <a:r>
              <a:rPr lang="en-GB" dirty="0">
                <a:solidFill>
                  <a:srgbClr val="000080"/>
                </a:solidFill>
                <a:latin typeface="inherit"/>
              </a:rPr>
              <a:t>--namespace</a:t>
            </a:r>
            <a:r>
              <a:rPr lang="en-GB" dirty="0"/>
              <a:t> </a:t>
            </a:r>
            <a:r>
              <a:rPr lang="en-GB" dirty="0" err="1"/>
              <a:t>istio</a:t>
            </a:r>
            <a:r>
              <a:rPr lang="en-GB" dirty="0"/>
              <a:t>-system </a:t>
            </a:r>
            <a:r>
              <a:rPr lang="en-GB" dirty="0">
                <a:solidFill>
                  <a:srgbClr val="DD1144"/>
                </a:solidFill>
                <a:latin typeface="inherit"/>
              </a:rPr>
              <a:t>\</a:t>
            </a:r>
            <a:r>
              <a:rPr lang="en-GB" dirty="0"/>
              <a:t> </a:t>
            </a:r>
            <a:r>
              <a:rPr lang="en-GB" dirty="0">
                <a:solidFill>
                  <a:srgbClr val="000080"/>
                </a:solidFill>
                <a:latin typeface="inherit"/>
              </a:rPr>
              <a:t>--set</a:t>
            </a:r>
            <a:r>
              <a:rPr lang="en-GB" dirty="0"/>
              <a:t> </a:t>
            </a:r>
            <a:r>
              <a:rPr lang="en-GB" dirty="0" err="1"/>
              <a:t>certmanager.enabled</a:t>
            </a:r>
            <a:r>
              <a:rPr lang="en-GB" b="1" dirty="0">
                <a:solidFill>
                  <a:srgbClr val="000000"/>
                </a:solidFill>
                <a:latin typeface="inherit"/>
              </a:rPr>
              <a:t>=</a:t>
            </a:r>
            <a:r>
              <a:rPr lang="en-GB" dirty="0">
                <a:solidFill>
                  <a:srgbClr val="0086B3"/>
                </a:solidFill>
                <a:latin typeface="inherit"/>
              </a:rPr>
              <a:t>true</a:t>
            </a:r>
            <a:endParaRPr lang="en-US" dirty="0"/>
          </a:p>
        </p:txBody>
      </p:sp>
    </p:spTree>
    <p:extLst>
      <p:ext uri="{BB962C8B-B14F-4D97-AF65-F5344CB8AC3E}">
        <p14:creationId xmlns:p14="http://schemas.microsoft.com/office/powerpoint/2010/main" val="85515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20">
            <a:extLst>
              <a:ext uri="{FF2B5EF4-FFF2-40B4-BE49-F238E27FC236}">
                <a16:creationId xmlns:a16="http://schemas.microsoft.com/office/drawing/2014/main" id="{FDE99663-8731-2D42-8C98-B9630358A404}"/>
              </a:ext>
            </a:extLst>
          </p:cNvPr>
          <p:cNvSpPr/>
          <p:nvPr/>
        </p:nvSpPr>
        <p:spPr>
          <a:xfrm>
            <a:off x="551384" y="54868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3600" dirty="0"/>
              <a:t>6</a:t>
            </a:r>
          </a:p>
        </p:txBody>
      </p:sp>
      <p:sp>
        <p:nvSpPr>
          <p:cNvPr id="3" name="Rectangle 2">
            <a:extLst>
              <a:ext uri="{FF2B5EF4-FFF2-40B4-BE49-F238E27FC236}">
                <a16:creationId xmlns:a16="http://schemas.microsoft.com/office/drawing/2014/main" id="{0C82D2C1-1086-1E46-992A-53EB9AFBFF78}"/>
              </a:ext>
            </a:extLst>
          </p:cNvPr>
          <p:cNvSpPr/>
          <p:nvPr/>
        </p:nvSpPr>
        <p:spPr>
          <a:xfrm>
            <a:off x="2927648" y="1345085"/>
            <a:ext cx="5735544" cy="369332"/>
          </a:xfrm>
          <a:prstGeom prst="rect">
            <a:avLst/>
          </a:prstGeom>
        </p:spPr>
        <p:txBody>
          <a:bodyPr wrap="none">
            <a:spAutoFit/>
          </a:bodyPr>
          <a:lstStyle/>
          <a:p>
            <a:r>
              <a:rPr lang="en-GB" dirty="0">
                <a:solidFill>
                  <a:srgbClr val="232323"/>
                </a:solidFill>
                <a:latin typeface="Helvetica Neue" panose="02000503000000020004" pitchFamily="2" charset="0"/>
              </a:rPr>
              <a:t>Install </a:t>
            </a:r>
            <a:r>
              <a:rPr lang="en-GB" dirty="0" err="1">
                <a:solidFill>
                  <a:srgbClr val="232323"/>
                </a:solidFill>
                <a:latin typeface="Helvetica Neue" panose="02000503000000020004" pitchFamily="2" charset="0"/>
              </a:rPr>
              <a:t>Istio</a:t>
            </a:r>
            <a:r>
              <a:rPr lang="en-GB" dirty="0">
                <a:solidFill>
                  <a:srgbClr val="232323"/>
                </a:solidFill>
                <a:latin typeface="Helvetica Neue" panose="02000503000000020004" pitchFamily="2" charset="0"/>
              </a:rPr>
              <a:t> with </a:t>
            </a:r>
            <a:r>
              <a:rPr lang="en-GB" b="1" dirty="0">
                <a:solidFill>
                  <a:srgbClr val="232323"/>
                </a:solidFill>
                <a:latin typeface="Helvetica Neue" panose="02000503000000020004" pitchFamily="2" charset="0"/>
              </a:rPr>
              <a:t>Helm</a:t>
            </a:r>
            <a:r>
              <a:rPr lang="en-GB" dirty="0">
                <a:solidFill>
                  <a:srgbClr val="232323"/>
                </a:solidFill>
                <a:latin typeface="Helvetica Neue" panose="02000503000000020004" pitchFamily="2" charset="0"/>
              </a:rPr>
              <a:t> the desired confirmation profile.</a:t>
            </a:r>
            <a:endParaRPr lang="en-US" dirty="0"/>
          </a:p>
        </p:txBody>
      </p:sp>
      <p:sp>
        <p:nvSpPr>
          <p:cNvPr id="5" name="Rectangle 4">
            <a:extLst>
              <a:ext uri="{FF2B5EF4-FFF2-40B4-BE49-F238E27FC236}">
                <a16:creationId xmlns:a16="http://schemas.microsoft.com/office/drawing/2014/main" id="{69D3DF58-2619-0D4E-94D7-E2F8319B83DF}"/>
              </a:ext>
            </a:extLst>
          </p:cNvPr>
          <p:cNvSpPr/>
          <p:nvPr/>
        </p:nvSpPr>
        <p:spPr>
          <a:xfrm>
            <a:off x="2628087" y="2085120"/>
            <a:ext cx="8592616" cy="4247317"/>
          </a:xfrm>
          <a:prstGeom prst="rect">
            <a:avLst/>
          </a:prstGeom>
          <a:ln>
            <a:solidFill>
              <a:schemeClr val="tx1">
                <a:lumMod val="95000"/>
                <a:lumOff val="5000"/>
              </a:schemeClr>
            </a:solidFill>
          </a:ln>
        </p:spPr>
        <p:txBody>
          <a:bodyPr wrap="square">
            <a:spAutoFit/>
          </a:bodyPr>
          <a:lstStyle/>
          <a:p>
            <a:r>
              <a:rPr lang="en-GB" dirty="0"/>
              <a:t>helm install </a:t>
            </a:r>
            <a:r>
              <a:rPr lang="en-GB" dirty="0">
                <a:solidFill>
                  <a:srgbClr val="008080"/>
                </a:solidFill>
                <a:latin typeface="inherit"/>
              </a:rPr>
              <a:t>$ISTIO_HOME</a:t>
            </a:r>
            <a:r>
              <a:rPr lang="en-GB" dirty="0"/>
              <a:t>/install/</a:t>
            </a:r>
            <a:r>
              <a:rPr lang="en-GB" dirty="0" err="1"/>
              <a:t>kubernetes</a:t>
            </a:r>
            <a:r>
              <a:rPr lang="en-GB" dirty="0"/>
              <a:t>/helm/</a:t>
            </a:r>
            <a:r>
              <a:rPr lang="en-GB" dirty="0" err="1"/>
              <a:t>istio</a:t>
            </a:r>
            <a:r>
              <a:rPr lang="en-GB" dirty="0"/>
              <a:t> </a:t>
            </a:r>
          </a:p>
          <a:p>
            <a:r>
              <a:rPr lang="en-GB" dirty="0">
                <a:solidFill>
                  <a:srgbClr val="000080"/>
                </a:solidFill>
                <a:latin typeface="inherit"/>
              </a:rPr>
              <a:t>--name</a:t>
            </a:r>
            <a:r>
              <a:rPr lang="en-GB" dirty="0"/>
              <a:t> </a:t>
            </a:r>
            <a:r>
              <a:rPr lang="en-GB" dirty="0" err="1"/>
              <a:t>istio</a:t>
            </a:r>
            <a:r>
              <a:rPr lang="en-GB" dirty="0"/>
              <a:t> </a:t>
            </a:r>
          </a:p>
          <a:p>
            <a:r>
              <a:rPr lang="en-GB" dirty="0">
                <a:solidFill>
                  <a:srgbClr val="000080"/>
                </a:solidFill>
                <a:latin typeface="inherit"/>
              </a:rPr>
              <a:t>--namespace</a:t>
            </a:r>
            <a:r>
              <a:rPr lang="en-GB" dirty="0"/>
              <a:t> </a:t>
            </a:r>
            <a:r>
              <a:rPr lang="en-GB" dirty="0" err="1"/>
              <a:t>istio</a:t>
            </a:r>
            <a:r>
              <a:rPr lang="en-GB" dirty="0"/>
              <a:t>-system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sds.enabled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gateways.istio-ingressgateway.sds.enabled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pilot.traceSampling</a:t>
            </a:r>
            <a:r>
              <a:rPr lang="en-GB" b="1" dirty="0">
                <a:solidFill>
                  <a:srgbClr val="000000"/>
                </a:solidFill>
                <a:latin typeface="inherit"/>
              </a:rPr>
              <a:t>=</a:t>
            </a:r>
            <a:r>
              <a:rPr lang="en-GB" dirty="0"/>
              <a:t>100.0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pilot.resources.requests.cpu</a:t>
            </a:r>
            <a:r>
              <a:rPr lang="en-GB" b="1" dirty="0">
                <a:solidFill>
                  <a:srgbClr val="000000"/>
                </a:solidFill>
                <a:latin typeface="inherit"/>
              </a:rPr>
              <a:t>=</a:t>
            </a:r>
            <a:r>
              <a:rPr lang="en-GB" dirty="0"/>
              <a:t>1800m </a:t>
            </a:r>
            <a:r>
              <a:rPr lang="en-GB" dirty="0">
                <a:solidFill>
                  <a:srgbClr val="DD1144"/>
                </a:solidFill>
                <a:latin typeface="inherit"/>
              </a:rPr>
              <a:t>\</a:t>
            </a:r>
            <a:r>
              <a:rPr lang="en-GB" dirty="0"/>
              <a:t> </a:t>
            </a:r>
          </a:p>
          <a:p>
            <a:r>
              <a:rPr lang="en-GB" dirty="0">
                <a:solidFill>
                  <a:srgbClr val="000080"/>
                </a:solidFill>
                <a:latin typeface="inherit"/>
              </a:rPr>
              <a:t>--set</a:t>
            </a:r>
            <a:r>
              <a:rPr lang="en-GB" dirty="0"/>
              <a:t> telemetry-</a:t>
            </a:r>
            <a:r>
              <a:rPr lang="en-GB" dirty="0" err="1"/>
              <a:t>gateway.grafanaEnabled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telemetry-</a:t>
            </a:r>
            <a:r>
              <a:rPr lang="en-GB" dirty="0" err="1"/>
              <a:t>gateway.prometheusEnabled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grafana.enabled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tracing.enabled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tracing.jaeger.ingress.enabled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kiali.enabled</a:t>
            </a:r>
            <a:r>
              <a:rPr lang="en-GB" b="1" dirty="0">
                <a:solidFill>
                  <a:srgbClr val="000000"/>
                </a:solidFill>
                <a:latin typeface="inherit"/>
              </a:rPr>
              <a:t>=</a:t>
            </a:r>
            <a:r>
              <a:rPr lang="en-GB" dirty="0">
                <a:solidFill>
                  <a:srgbClr val="0086B3"/>
                </a:solidFill>
                <a:latin typeface="inherit"/>
              </a:rPr>
              <a:t>true</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kiali.dashboard.jaegerURL</a:t>
            </a:r>
            <a:r>
              <a:rPr lang="en-GB" b="1" dirty="0">
                <a:solidFill>
                  <a:srgbClr val="000000"/>
                </a:solidFill>
                <a:latin typeface="inherit"/>
              </a:rPr>
              <a:t>=</a:t>
            </a:r>
            <a:r>
              <a:rPr lang="en-GB" dirty="0">
                <a:solidFill>
                  <a:srgbClr val="DD1144"/>
                </a:solidFill>
                <a:latin typeface="inherit"/>
              </a:rPr>
              <a:t>'http://localhost:16686’</a:t>
            </a:r>
            <a:r>
              <a:rPr lang="en-GB" dirty="0"/>
              <a:t> </a:t>
            </a:r>
            <a:r>
              <a:rPr lang="en-GB" dirty="0">
                <a:solidFill>
                  <a:srgbClr val="DD1144"/>
                </a:solidFill>
                <a:latin typeface="inherit"/>
              </a:rPr>
              <a:t>\</a:t>
            </a:r>
            <a:r>
              <a:rPr lang="en-GB" dirty="0"/>
              <a:t> </a:t>
            </a:r>
          </a:p>
          <a:p>
            <a:r>
              <a:rPr lang="en-GB" dirty="0">
                <a:solidFill>
                  <a:srgbClr val="000080"/>
                </a:solidFill>
                <a:latin typeface="inherit"/>
              </a:rPr>
              <a:t>--set</a:t>
            </a:r>
            <a:r>
              <a:rPr lang="en-GB" dirty="0"/>
              <a:t> </a:t>
            </a:r>
            <a:r>
              <a:rPr lang="en-GB" dirty="0" err="1"/>
              <a:t>kiali.dashboard.grafanaURL</a:t>
            </a:r>
            <a:r>
              <a:rPr lang="en-GB" b="1" dirty="0">
                <a:solidFill>
                  <a:srgbClr val="000000"/>
                </a:solidFill>
                <a:latin typeface="inherit"/>
              </a:rPr>
              <a:t>=</a:t>
            </a:r>
            <a:r>
              <a:rPr lang="en-GB" dirty="0">
                <a:solidFill>
                  <a:srgbClr val="DD1144"/>
                </a:solidFill>
                <a:latin typeface="inherit"/>
              </a:rPr>
              <a:t>'http://grafana.istio-system:3000'</a:t>
            </a:r>
            <a:endParaRPr lang="en-US" dirty="0"/>
          </a:p>
        </p:txBody>
      </p:sp>
    </p:spTree>
    <p:extLst>
      <p:ext uri="{BB962C8B-B14F-4D97-AF65-F5344CB8AC3E}">
        <p14:creationId xmlns:p14="http://schemas.microsoft.com/office/powerpoint/2010/main" val="400896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496668C-E622-F341-9E36-E497222333E5}"/>
              </a:ext>
            </a:extLst>
          </p:cNvPr>
          <p:cNvSpPr>
            <a:spLocks noGrp="1"/>
          </p:cNvSpPr>
          <p:nvPr>
            <p:ph type="title"/>
          </p:nvPr>
        </p:nvSpPr>
        <p:spPr>
          <a:xfrm>
            <a:off x="2063552" y="251015"/>
            <a:ext cx="8280921" cy="1104900"/>
          </a:xfrm>
        </p:spPr>
        <p:txBody>
          <a:bodyPr/>
          <a:lstStyle/>
          <a:p>
            <a:r>
              <a:rPr lang="en-US" dirty="0"/>
              <a:t>Jaeger</a:t>
            </a:r>
          </a:p>
        </p:txBody>
      </p:sp>
      <p:pic>
        <p:nvPicPr>
          <p:cNvPr id="7" name="Picture 6">
            <a:extLst>
              <a:ext uri="{FF2B5EF4-FFF2-40B4-BE49-F238E27FC236}">
                <a16:creationId xmlns:a16="http://schemas.microsoft.com/office/drawing/2014/main" id="{1BE18A3C-5BBC-7846-B2F3-5C60A107E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35115"/>
            <a:ext cx="1320800" cy="1536700"/>
          </a:xfrm>
          <a:prstGeom prst="rect">
            <a:avLst/>
          </a:prstGeom>
        </p:spPr>
      </p:pic>
      <p:pic>
        <p:nvPicPr>
          <p:cNvPr id="10" name="Picture 9">
            <a:extLst>
              <a:ext uri="{FF2B5EF4-FFF2-40B4-BE49-F238E27FC236}">
                <a16:creationId xmlns:a16="http://schemas.microsoft.com/office/drawing/2014/main" id="{ECDFD0D5-86D8-6645-8E4D-F9CAFAD96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2924" y="1196752"/>
            <a:ext cx="7560840" cy="5207146"/>
          </a:xfrm>
          <a:prstGeom prst="rect">
            <a:avLst/>
          </a:prstGeom>
        </p:spPr>
      </p:pic>
    </p:spTree>
    <p:extLst>
      <p:ext uri="{BB962C8B-B14F-4D97-AF65-F5344CB8AC3E}">
        <p14:creationId xmlns:p14="http://schemas.microsoft.com/office/powerpoint/2010/main" val="1855417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93DFD9-9C29-B848-A08B-169730A47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1384300"/>
            <a:ext cx="12052300" cy="4089400"/>
          </a:xfrm>
          <a:prstGeom prst="rect">
            <a:avLst/>
          </a:prstGeom>
        </p:spPr>
      </p:pic>
    </p:spTree>
    <p:extLst>
      <p:ext uri="{BB962C8B-B14F-4D97-AF65-F5344CB8AC3E}">
        <p14:creationId xmlns:p14="http://schemas.microsoft.com/office/powerpoint/2010/main" val="3574687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4">
            <a:extLst>
              <a:ext uri="{FF2B5EF4-FFF2-40B4-BE49-F238E27FC236}">
                <a16:creationId xmlns:a16="http://schemas.microsoft.com/office/drawing/2014/main" id="{6D7332B3-B6CD-244F-B382-719143F5C2C1}"/>
              </a:ext>
            </a:extLst>
          </p:cNvPr>
          <p:cNvPicPr>
            <a:picLocks noChangeAspect="1"/>
          </p:cNvPicPr>
          <p:nvPr/>
        </p:nvPicPr>
        <p:blipFill>
          <a:blip r:embed="rId3">
            <a:extLst>
              <a:ext uri="{28A0092B-C50C-407E-A947-70E740481C1C}">
                <a14:useLocalDpi xmlns:a14="http://schemas.microsoft.com/office/drawing/2010/main" val="0"/>
              </a:ext>
            </a:extLst>
          </a:blip>
          <a:srcRect t="15421" b="15421"/>
          <a:stretch>
            <a:fillRect/>
          </a:stretch>
        </p:blipFill>
        <p:spPr>
          <a:xfrm>
            <a:off x="112638" y="188640"/>
            <a:ext cx="1597657" cy="1104900"/>
          </a:xfrm>
          <a:prstGeom prst="rect">
            <a:avLst/>
          </a:prstGeom>
        </p:spPr>
      </p:pic>
      <p:pic>
        <p:nvPicPr>
          <p:cNvPr id="5" name="Picture 4">
            <a:extLst>
              <a:ext uri="{FF2B5EF4-FFF2-40B4-BE49-F238E27FC236}">
                <a16:creationId xmlns:a16="http://schemas.microsoft.com/office/drawing/2014/main" id="{A5802D46-A93F-8442-93E7-27094EF03A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592" y="741090"/>
            <a:ext cx="9144000" cy="5143500"/>
          </a:xfrm>
          <a:prstGeom prst="rect">
            <a:avLst/>
          </a:prstGeom>
        </p:spPr>
      </p:pic>
    </p:spTree>
    <p:extLst>
      <p:ext uri="{BB962C8B-B14F-4D97-AF65-F5344CB8AC3E}">
        <p14:creationId xmlns:p14="http://schemas.microsoft.com/office/powerpoint/2010/main" val="53209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Agenda</a:t>
            </a:r>
            <a:endParaRPr lang="en-GB" dirty="0"/>
          </a:p>
        </p:txBody>
      </p:sp>
      <p:sp>
        <p:nvSpPr>
          <p:cNvPr id="5" name="Text Placeholder 4"/>
          <p:cNvSpPr>
            <a:spLocks noGrp="1"/>
          </p:cNvSpPr>
          <p:nvPr>
            <p:ph type="body" sz="quarter" idx="10"/>
          </p:nvPr>
        </p:nvSpPr>
        <p:spPr/>
        <p:txBody>
          <a:bodyPr/>
          <a:lstStyle/>
          <a:p>
            <a:pPr lvl="1"/>
            <a:r>
              <a:rPr lang="en-US" dirty="0"/>
              <a:t>Why micro-services architecture?</a:t>
            </a:r>
          </a:p>
          <a:p>
            <a:pPr lvl="1"/>
            <a:r>
              <a:rPr lang="en-GB" dirty="0"/>
              <a:t>Container Engine for Kubernetes </a:t>
            </a:r>
            <a:r>
              <a:rPr lang="en-US" dirty="0"/>
              <a:t>overview</a:t>
            </a:r>
          </a:p>
          <a:p>
            <a:pPr lvl="1"/>
            <a:r>
              <a:rPr lang="en-US" dirty="0"/>
              <a:t>Microservice Observability?</a:t>
            </a:r>
          </a:p>
          <a:p>
            <a:pPr lvl="1"/>
            <a:r>
              <a:rPr lang="en-US" dirty="0"/>
              <a:t>Observability pillars</a:t>
            </a:r>
          </a:p>
          <a:p>
            <a:pPr lvl="1"/>
            <a:r>
              <a:rPr lang="en-US" dirty="0"/>
              <a:t>Istio introduction</a:t>
            </a:r>
          </a:p>
          <a:p>
            <a:pPr lvl="1"/>
            <a:r>
              <a:rPr lang="en-US" dirty="0"/>
              <a:t>How to setup Istio on OKE</a:t>
            </a:r>
            <a:endParaRPr lang="en-US" b="1" dirty="0"/>
          </a:p>
          <a:p>
            <a:pPr lvl="1"/>
            <a:r>
              <a:rPr lang="en-US" dirty="0"/>
              <a:t>Jaeger and Kiali</a:t>
            </a:r>
          </a:p>
          <a:p>
            <a:pPr lvl="1"/>
            <a:r>
              <a:rPr lang="en-US" dirty="0"/>
              <a:t>How open </a:t>
            </a:r>
            <a:r>
              <a:rPr lang="en-US"/>
              <a:t>tracing works </a:t>
            </a:r>
            <a:r>
              <a:rPr lang="en-US" dirty="0"/>
              <a:t>- Scenario</a:t>
            </a:r>
          </a:p>
          <a:p>
            <a:pPr lvl="1"/>
            <a:r>
              <a:rPr lang="en-US" dirty="0"/>
              <a:t>Questions</a:t>
            </a:r>
          </a:p>
          <a:p>
            <a:endParaRPr lang="en-GB"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2D6C3-7C51-404C-888A-E3572FA4C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4852"/>
            <a:ext cx="12192000" cy="4948296"/>
          </a:xfrm>
          <a:prstGeom prst="rect">
            <a:avLst/>
          </a:prstGeom>
        </p:spPr>
      </p:pic>
    </p:spTree>
    <p:extLst>
      <p:ext uri="{BB962C8B-B14F-4D97-AF65-F5344CB8AC3E}">
        <p14:creationId xmlns:p14="http://schemas.microsoft.com/office/powerpoint/2010/main" val="4128931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3B4C6-FDCF-C74C-BAD2-E880137FB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54805"/>
            <a:ext cx="6834708" cy="6093595"/>
          </a:xfrm>
          <a:prstGeom prst="rect">
            <a:avLst/>
          </a:prstGeom>
        </p:spPr>
      </p:pic>
    </p:spTree>
    <p:extLst>
      <p:ext uri="{BB962C8B-B14F-4D97-AF65-F5344CB8AC3E}">
        <p14:creationId xmlns:p14="http://schemas.microsoft.com/office/powerpoint/2010/main" val="275484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401E-7A25-E34D-AC47-76008B549423}"/>
              </a:ext>
            </a:extLst>
          </p:cNvPr>
          <p:cNvSpPr>
            <a:spLocks noGrp="1"/>
          </p:cNvSpPr>
          <p:nvPr>
            <p:ph type="title"/>
          </p:nvPr>
        </p:nvSpPr>
        <p:spPr>
          <a:xfrm>
            <a:off x="227349" y="0"/>
            <a:ext cx="11125236" cy="1104900"/>
          </a:xfrm>
        </p:spPr>
        <p:txBody>
          <a:bodyPr/>
          <a:lstStyle/>
          <a:p>
            <a:r>
              <a:rPr lang="en-US" dirty="0"/>
              <a:t>Architecture overview scenario</a:t>
            </a:r>
          </a:p>
        </p:txBody>
      </p:sp>
      <p:pic>
        <p:nvPicPr>
          <p:cNvPr id="118" name="Picture 117">
            <a:extLst>
              <a:ext uri="{FF2B5EF4-FFF2-40B4-BE49-F238E27FC236}">
                <a16:creationId xmlns:a16="http://schemas.microsoft.com/office/drawing/2014/main" id="{6DCEF91B-7D60-A148-A3F3-EA12515D6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11" y="562467"/>
            <a:ext cx="10225772" cy="6086182"/>
          </a:xfrm>
          <a:prstGeom prst="rect">
            <a:avLst/>
          </a:prstGeom>
        </p:spPr>
      </p:pic>
    </p:spTree>
    <p:extLst>
      <p:ext uri="{BB962C8B-B14F-4D97-AF65-F5344CB8AC3E}">
        <p14:creationId xmlns:p14="http://schemas.microsoft.com/office/powerpoint/2010/main" val="4149414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92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1A0A2-B047-C746-9A4E-5192A2BB3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6" y="980728"/>
            <a:ext cx="8107322" cy="4154722"/>
          </a:xfrm>
          <a:prstGeom prst="rect">
            <a:avLst/>
          </a:prstGeom>
        </p:spPr>
      </p:pic>
    </p:spTree>
    <p:extLst>
      <p:ext uri="{BB962C8B-B14F-4D97-AF65-F5344CB8AC3E}">
        <p14:creationId xmlns:p14="http://schemas.microsoft.com/office/powerpoint/2010/main" val="1535116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D463CD-31E2-DC43-A03A-148325E4E04B}"/>
              </a:ext>
            </a:extLst>
          </p:cNvPr>
          <p:cNvSpPr>
            <a:spLocks noGrp="1"/>
          </p:cNvSpPr>
          <p:nvPr>
            <p:ph type="body" sz="quarter" idx="10"/>
          </p:nvPr>
        </p:nvSpPr>
        <p:spPr/>
        <p:txBody>
          <a:bodyPr>
            <a:normAutofit lnSpcReduction="10000"/>
          </a:bodyPr>
          <a:lstStyle/>
          <a:p>
            <a:r>
              <a:rPr lang="en-US" dirty="0"/>
              <a:t>Microservices are small, autonomous services that work together.</a:t>
            </a:r>
          </a:p>
          <a:p>
            <a:endParaRPr lang="en-US" dirty="0"/>
          </a:p>
          <a:p>
            <a:r>
              <a:rPr lang="en-US" dirty="0"/>
              <a:t>Small and focused on doing one thing well</a:t>
            </a:r>
          </a:p>
          <a:p>
            <a:pPr marL="285750" indent="-285750">
              <a:buFont typeface="Arial" panose="020B0604020202020204" pitchFamily="34" charset="0"/>
              <a:buChar char="•"/>
            </a:pPr>
            <a:r>
              <a:rPr lang="en-US" dirty="0"/>
              <a:t>Focus the service boundaries on business boundaries</a:t>
            </a:r>
          </a:p>
          <a:p>
            <a:pPr marL="285750" indent="-285750">
              <a:buFont typeface="Arial" panose="020B0604020202020204" pitchFamily="34" charset="0"/>
              <a:buChar char="•"/>
            </a:pPr>
            <a:r>
              <a:rPr lang="en-US" dirty="0"/>
              <a:t>Code lives for a given piece of functionality</a:t>
            </a:r>
          </a:p>
          <a:p>
            <a:pPr marL="285750" indent="-285750">
              <a:buFont typeface="Arial" panose="020B0604020202020204" pitchFamily="34" charset="0"/>
              <a:buChar char="•"/>
            </a:pPr>
            <a:r>
              <a:rPr lang="en-US" dirty="0"/>
              <a:t>The smaller the service -&gt; the more you maximize the benefits and downsides of microservice architecture</a:t>
            </a:r>
          </a:p>
          <a:p>
            <a:endParaRPr lang="en-US" dirty="0"/>
          </a:p>
          <a:p>
            <a:r>
              <a:rPr lang="en-US" dirty="0"/>
              <a:t>Autonomous</a:t>
            </a:r>
          </a:p>
          <a:p>
            <a:pPr marL="285750" indent="-285750">
              <a:buFont typeface="Arial" panose="020B0604020202020204" pitchFamily="34" charset="0"/>
              <a:buChar char="•"/>
            </a:pPr>
            <a:r>
              <a:rPr lang="en-US" dirty="0"/>
              <a:t>A microservice is a separate entity</a:t>
            </a:r>
          </a:p>
          <a:p>
            <a:pPr marL="285750" indent="-285750">
              <a:buFont typeface="Arial" panose="020B0604020202020204" pitchFamily="34" charset="0"/>
              <a:buChar char="•"/>
            </a:pPr>
            <a:r>
              <a:rPr lang="en-US" dirty="0"/>
              <a:t>Deployed in isolation on a PaaS or on its own operating system process.</a:t>
            </a:r>
          </a:p>
          <a:p>
            <a:pPr marL="285750" indent="-285750">
              <a:buFont typeface="Arial" panose="020B0604020202020204" pitchFamily="34" charset="0"/>
              <a:buChar char="•"/>
            </a:pPr>
            <a:r>
              <a:rPr lang="en-US" dirty="0"/>
              <a:t>All communication between microservices are through APIs.</a:t>
            </a:r>
          </a:p>
          <a:p>
            <a:endParaRPr lang="en-US" dirty="0"/>
          </a:p>
        </p:txBody>
      </p:sp>
      <p:sp>
        <p:nvSpPr>
          <p:cNvPr id="3" name="Title 2">
            <a:extLst>
              <a:ext uri="{FF2B5EF4-FFF2-40B4-BE49-F238E27FC236}">
                <a16:creationId xmlns:a16="http://schemas.microsoft.com/office/drawing/2014/main" id="{25580954-844C-4B4D-A05C-BD580602DB1E}"/>
              </a:ext>
            </a:extLst>
          </p:cNvPr>
          <p:cNvSpPr>
            <a:spLocks noGrp="1"/>
          </p:cNvSpPr>
          <p:nvPr>
            <p:ph type="title"/>
          </p:nvPr>
        </p:nvSpPr>
        <p:spPr/>
        <p:txBody>
          <a:bodyPr/>
          <a:lstStyle/>
          <a:p>
            <a:r>
              <a:rPr lang="en-US" dirty="0"/>
              <a:t>What are Microservices?</a:t>
            </a:r>
          </a:p>
        </p:txBody>
      </p:sp>
    </p:spTree>
    <p:extLst>
      <p:ext uri="{BB962C8B-B14F-4D97-AF65-F5344CB8AC3E}">
        <p14:creationId xmlns:p14="http://schemas.microsoft.com/office/powerpoint/2010/main" val="392456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A0137D-C430-5E44-8F74-7502EE22A8A8}"/>
              </a:ext>
            </a:extLst>
          </p:cNvPr>
          <p:cNvSpPr>
            <a:spLocks noGrp="1"/>
          </p:cNvSpPr>
          <p:nvPr>
            <p:ph type="body" sz="quarter" idx="10"/>
          </p:nvPr>
        </p:nvSpPr>
        <p:spPr>
          <a:xfrm>
            <a:off x="227349" y="1195899"/>
            <a:ext cx="11700000" cy="4466201"/>
          </a:xfrm>
        </p:spPr>
        <p:txBody>
          <a:bodyPr/>
          <a:lstStyle/>
          <a:p>
            <a:pPr marL="171450" indent="-171450">
              <a:buFont typeface="Arial" panose="020B0604020202020204" pitchFamily="34" charset="0"/>
              <a:buChar char="•"/>
            </a:pPr>
            <a:r>
              <a:rPr lang="en-US" dirty="0"/>
              <a:t>Technology Heterogeneity – microservices allow to easily embrace different technologies</a:t>
            </a:r>
          </a:p>
          <a:p>
            <a:pPr marL="171450" indent="-171450">
              <a:buFont typeface="Arial" panose="020B0604020202020204" pitchFamily="34" charset="0"/>
              <a:buChar char="•"/>
            </a:pPr>
            <a:r>
              <a:rPr lang="en-US" dirty="0"/>
              <a:t>Resilience – if one component fails and it’s doesn't cascade – isolate the problem and the rest of the system will carry on</a:t>
            </a:r>
          </a:p>
          <a:p>
            <a:pPr marL="171450" indent="-171450">
              <a:buFont typeface="Arial" panose="020B0604020202020204" pitchFamily="34" charset="0"/>
              <a:buChar char="•"/>
            </a:pPr>
            <a:r>
              <a:rPr lang="en-US" dirty="0"/>
              <a:t>Scaling – you can target scaling at just those microservices that need it</a:t>
            </a:r>
          </a:p>
          <a:p>
            <a:pPr marL="171450" indent="-171450">
              <a:buFont typeface="Arial" panose="020B0604020202020204" pitchFamily="34" charset="0"/>
              <a:buChar char="•"/>
            </a:pPr>
            <a:r>
              <a:rPr lang="en-US" dirty="0"/>
              <a:t>Ease of deployment – you can make change to a single service and deploy it independently</a:t>
            </a:r>
          </a:p>
          <a:p>
            <a:pPr marL="171450" indent="-171450">
              <a:buFont typeface="Arial" panose="020B0604020202020204" pitchFamily="34" charset="0"/>
              <a:buChar char="•"/>
            </a:pPr>
            <a:r>
              <a:rPr lang="en-US" dirty="0"/>
              <a:t>Organizational alignment – minimize team size and increase productivity</a:t>
            </a:r>
          </a:p>
          <a:p>
            <a:pPr marL="171450" indent="-171450">
              <a:buFont typeface="Arial" panose="020B0604020202020204" pitchFamily="34" charset="0"/>
              <a:buChar char="•"/>
            </a:pPr>
            <a:r>
              <a:rPr lang="en-US" dirty="0"/>
              <a:t>Composability – as circumstances change, we can build things in different ways</a:t>
            </a:r>
          </a:p>
          <a:p>
            <a:pPr marL="171450" indent="-171450">
              <a:buFont typeface="Arial" panose="020B0604020202020204" pitchFamily="34" charset="0"/>
              <a:buChar char="•"/>
            </a:pPr>
            <a:r>
              <a:rPr lang="en-US" dirty="0"/>
              <a:t>Optimizing for Replaceability -  low cost of replace or delete, much easier to change</a:t>
            </a:r>
          </a:p>
          <a:p>
            <a:endParaRPr lang="en-US" dirty="0"/>
          </a:p>
        </p:txBody>
      </p:sp>
      <p:sp>
        <p:nvSpPr>
          <p:cNvPr id="3" name="Title 2">
            <a:extLst>
              <a:ext uri="{FF2B5EF4-FFF2-40B4-BE49-F238E27FC236}">
                <a16:creationId xmlns:a16="http://schemas.microsoft.com/office/drawing/2014/main" id="{13D1CF95-E6AA-8149-B0CC-33DFA887D610}"/>
              </a:ext>
            </a:extLst>
          </p:cNvPr>
          <p:cNvSpPr>
            <a:spLocks noGrp="1"/>
          </p:cNvSpPr>
          <p:nvPr>
            <p:ph type="title"/>
          </p:nvPr>
        </p:nvSpPr>
        <p:spPr/>
        <p:txBody>
          <a:bodyPr/>
          <a:lstStyle/>
          <a:p>
            <a:r>
              <a:rPr lang="en-US" dirty="0"/>
              <a:t>Key Benefits of Microservices</a:t>
            </a:r>
          </a:p>
        </p:txBody>
      </p:sp>
      <p:sp>
        <p:nvSpPr>
          <p:cNvPr id="4" name="Rounded Rectangle 3">
            <a:extLst>
              <a:ext uri="{FF2B5EF4-FFF2-40B4-BE49-F238E27FC236}">
                <a16:creationId xmlns:a16="http://schemas.microsoft.com/office/drawing/2014/main" id="{B39F92BE-5335-D440-AC3D-40B13A907F39}"/>
              </a:ext>
            </a:extLst>
          </p:cNvPr>
          <p:cNvSpPr/>
          <p:nvPr/>
        </p:nvSpPr>
        <p:spPr>
          <a:xfrm>
            <a:off x="2647440" y="4989170"/>
            <a:ext cx="6285053" cy="76392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The Microservices architecture has many appealing qualities, but the road towards it has painful traps for the unwary.</a:t>
            </a:r>
          </a:p>
          <a:p>
            <a:pPr algn="ctr"/>
            <a:endParaRPr lang="en-GB" sz="1400" dirty="0"/>
          </a:p>
        </p:txBody>
      </p:sp>
    </p:spTree>
    <p:extLst>
      <p:ext uri="{BB962C8B-B14F-4D97-AF65-F5344CB8AC3E}">
        <p14:creationId xmlns:p14="http://schemas.microsoft.com/office/powerpoint/2010/main" val="385861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9FA27-B710-1642-B467-AFDEDE120F8C}"/>
              </a:ext>
            </a:extLst>
          </p:cNvPr>
          <p:cNvSpPr>
            <a:spLocks noGrp="1"/>
          </p:cNvSpPr>
          <p:nvPr>
            <p:ph type="title"/>
          </p:nvPr>
        </p:nvSpPr>
        <p:spPr/>
        <p:txBody>
          <a:bodyPr/>
          <a:lstStyle/>
          <a:p>
            <a:r>
              <a:rPr lang="en-US" dirty="0"/>
              <a:t>Microservices Tips</a:t>
            </a:r>
          </a:p>
        </p:txBody>
      </p:sp>
      <p:graphicFrame>
        <p:nvGraphicFramePr>
          <p:cNvPr id="4" name="Content Placeholder 4">
            <a:extLst>
              <a:ext uri="{FF2B5EF4-FFF2-40B4-BE49-F238E27FC236}">
                <a16:creationId xmlns:a16="http://schemas.microsoft.com/office/drawing/2014/main" id="{3A757FC3-2B2D-5B43-9938-BCB6ECE12FB0}"/>
              </a:ext>
            </a:extLst>
          </p:cNvPr>
          <p:cNvGraphicFramePr>
            <a:graphicFrameLocks/>
          </p:cNvGraphicFramePr>
          <p:nvPr>
            <p:extLst>
              <p:ext uri="{D42A27DB-BD31-4B8C-83A1-F6EECF244321}">
                <p14:modId xmlns:p14="http://schemas.microsoft.com/office/powerpoint/2010/main" val="1449483833"/>
              </p:ext>
            </p:extLst>
          </p:nvPr>
        </p:nvGraphicFramePr>
        <p:xfrm>
          <a:off x="2009547" y="1104900"/>
          <a:ext cx="7560840" cy="4836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98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7349" y="2924944"/>
            <a:ext cx="11700000" cy="2952328"/>
          </a:xfrm>
        </p:spPr>
        <p:txBody>
          <a:bodyPr/>
          <a:lstStyle/>
          <a:p>
            <a:pPr marL="342900" indent="-342900">
              <a:buFont typeface="Arial" panose="020B0604020202020204" pitchFamily="34" charset="0"/>
              <a:buChar char="•"/>
            </a:pPr>
            <a:r>
              <a:rPr lang="en-US" dirty="0"/>
              <a:t>Access through Oracle Cloud Console / CLI / Rest APIs</a:t>
            </a:r>
          </a:p>
          <a:p>
            <a:pPr marL="342900" indent="-342900">
              <a:buFont typeface="Arial" panose="020B0604020202020204" pitchFamily="34" charset="0"/>
              <a:buChar char="•"/>
            </a:pPr>
            <a:r>
              <a:rPr lang="en-US" dirty="0"/>
              <a:t>All OKEs have assigned a unique identifier, </a:t>
            </a:r>
            <a:r>
              <a:rPr lang="en-GB" dirty="0"/>
              <a:t>Oracle Cloud ID (OCID)</a:t>
            </a:r>
          </a:p>
          <a:p>
            <a:pPr marL="342900" indent="-342900">
              <a:buFont typeface="Arial" panose="020B0604020202020204" pitchFamily="34" charset="0"/>
              <a:buChar char="•"/>
            </a:pPr>
            <a:r>
              <a:rPr lang="en-GB" dirty="0"/>
              <a:t>Limitations – each cluster can have a maximum of 1000 nodes</a:t>
            </a:r>
          </a:p>
          <a:p>
            <a:pPr marL="342900" indent="-342900">
              <a:buFont typeface="Arial" panose="020B0604020202020204" pitchFamily="34" charset="0"/>
              <a:buChar char="•"/>
            </a:pPr>
            <a:r>
              <a:rPr lang="en-GB" dirty="0"/>
              <a:t>In order to use OKE you </a:t>
            </a:r>
            <a:r>
              <a:rPr lang="en-GB" b="1" dirty="0"/>
              <a:t>must</a:t>
            </a:r>
            <a:r>
              <a:rPr lang="en-GB" dirty="0"/>
              <a:t> be given the required type of access in a policy written by an administrator </a:t>
            </a:r>
          </a:p>
          <a:p>
            <a:pPr marL="342900" indent="-342900">
              <a:buFont typeface="Arial" panose="020B0604020202020204" pitchFamily="34" charset="0"/>
              <a:buChar char="•"/>
            </a:pPr>
            <a:r>
              <a:rPr lang="en-GB" dirty="0"/>
              <a:t>RBAC support</a:t>
            </a:r>
          </a:p>
          <a:p>
            <a:pPr marL="342900" indent="-342900">
              <a:buFont typeface="Arial" panose="020B0604020202020204" pitchFamily="34" charset="0"/>
              <a:buChar char="•"/>
            </a:pPr>
            <a:r>
              <a:rPr lang="en-GB" dirty="0"/>
              <a:t>Full bare metal performance</a:t>
            </a:r>
            <a:endParaRPr lang="en-US" dirty="0"/>
          </a:p>
          <a:p>
            <a:pPr lvl="1">
              <a:buNone/>
            </a:pPr>
            <a:endParaRPr lang="en-US" dirty="0"/>
          </a:p>
          <a:p>
            <a:endParaRPr lang="en-GB" dirty="0"/>
          </a:p>
        </p:txBody>
      </p:sp>
      <p:sp>
        <p:nvSpPr>
          <p:cNvPr id="4" name="Title 3"/>
          <p:cNvSpPr>
            <a:spLocks noGrp="1"/>
          </p:cNvSpPr>
          <p:nvPr>
            <p:ph type="title"/>
          </p:nvPr>
        </p:nvSpPr>
        <p:spPr/>
        <p:txBody>
          <a:bodyPr/>
          <a:lstStyle/>
          <a:p>
            <a:r>
              <a:rPr lang="en-US" dirty="0"/>
              <a:t>OKE</a:t>
            </a:r>
            <a:endParaRPr lang="en-GB" dirty="0"/>
          </a:p>
        </p:txBody>
      </p:sp>
      <p:sp>
        <p:nvSpPr>
          <p:cNvPr id="2" name="Rounded Rectangle 1">
            <a:extLst>
              <a:ext uri="{FF2B5EF4-FFF2-40B4-BE49-F238E27FC236}">
                <a16:creationId xmlns:a16="http://schemas.microsoft.com/office/drawing/2014/main" id="{3F98492E-DFC6-7840-8EC5-8238ED27EA72}"/>
              </a:ext>
            </a:extLst>
          </p:cNvPr>
          <p:cNvSpPr/>
          <p:nvPr/>
        </p:nvSpPr>
        <p:spPr>
          <a:xfrm>
            <a:off x="1199456" y="980728"/>
            <a:ext cx="9793088" cy="108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 Cloud Infrastructure Container Engine for Kubernetes is a fully-managed, scalable, and highly available service that you can use to deploy your containerized applications to the cloud.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3DF73-419E-EF4B-ACC1-85E1A2A24A45}"/>
              </a:ext>
            </a:extLst>
          </p:cNvPr>
          <p:cNvSpPr>
            <a:spLocks noGrp="1"/>
          </p:cNvSpPr>
          <p:nvPr>
            <p:ph type="body" sz="quarter" idx="10"/>
          </p:nvPr>
        </p:nvSpPr>
        <p:spPr>
          <a:xfrm>
            <a:off x="227348" y="1916832"/>
            <a:ext cx="11700000" cy="4364721"/>
          </a:xfrm>
        </p:spPr>
        <p:txBody>
          <a:bodyPr/>
          <a:lstStyle/>
          <a:p>
            <a:r>
              <a:rPr lang="en-GB" dirty="0"/>
              <a:t>Similar to blockchain, serverless, AI and ML and service meshes, Observability is a hot buzz word in the IT industry right now.</a:t>
            </a:r>
          </a:p>
          <a:p>
            <a:r>
              <a:rPr lang="en-GB" dirty="0"/>
              <a:t>Observability is a measure of how well internal states of a system can be inferred from knowledge of its external outputs. </a:t>
            </a:r>
          </a:p>
          <a:p>
            <a:r>
              <a:rPr lang="en-GB" dirty="0"/>
              <a:t>As modern distributed systems grow ever more complex, the ability to observe those systems demands equally modern tooling that was designed with this level of complexity in mind. </a:t>
            </a:r>
          </a:p>
          <a:p>
            <a:r>
              <a:rPr lang="en-GB" dirty="0"/>
              <a:t>Traditional logging and monitoring systems often struggle with today’s hybrid and multi-cloud, polyglot language-based, event-driven, container-based and serverless, infinitely-scalable, ephemeral-compute platforms.</a:t>
            </a:r>
          </a:p>
        </p:txBody>
      </p:sp>
      <p:sp>
        <p:nvSpPr>
          <p:cNvPr id="3" name="Title 2">
            <a:extLst>
              <a:ext uri="{FF2B5EF4-FFF2-40B4-BE49-F238E27FC236}">
                <a16:creationId xmlns:a16="http://schemas.microsoft.com/office/drawing/2014/main" id="{AEBE0D10-565E-954B-89DF-F8EE22FC812A}"/>
              </a:ext>
            </a:extLst>
          </p:cNvPr>
          <p:cNvSpPr>
            <a:spLocks noGrp="1"/>
          </p:cNvSpPr>
          <p:nvPr>
            <p:ph type="title"/>
          </p:nvPr>
        </p:nvSpPr>
        <p:spPr/>
        <p:txBody>
          <a:bodyPr/>
          <a:lstStyle/>
          <a:p>
            <a:r>
              <a:rPr lang="en-GB" b="1" dirty="0"/>
              <a:t>What is Observability?</a:t>
            </a:r>
            <a:endParaRPr lang="en-US" dirty="0"/>
          </a:p>
        </p:txBody>
      </p:sp>
      <p:sp>
        <p:nvSpPr>
          <p:cNvPr id="4" name="Rounded Rectangle 3">
            <a:extLst>
              <a:ext uri="{FF2B5EF4-FFF2-40B4-BE49-F238E27FC236}">
                <a16:creationId xmlns:a16="http://schemas.microsoft.com/office/drawing/2014/main" id="{F63DDEB5-99E6-4D41-B947-DDA959395E31}"/>
              </a:ext>
            </a:extLst>
          </p:cNvPr>
          <p:cNvSpPr/>
          <p:nvPr/>
        </p:nvSpPr>
        <p:spPr>
          <a:xfrm>
            <a:off x="2567608" y="5661248"/>
            <a:ext cx="7560840" cy="6203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Logs, metrics, and traces are often known as the three pillars of observability. </a:t>
            </a:r>
            <a:endParaRPr lang="en-US" dirty="0"/>
          </a:p>
        </p:txBody>
      </p:sp>
    </p:spTree>
    <p:extLst>
      <p:ext uri="{BB962C8B-B14F-4D97-AF65-F5344CB8AC3E}">
        <p14:creationId xmlns:p14="http://schemas.microsoft.com/office/powerpoint/2010/main" val="543482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6E260-47CF-2D4F-A1EA-0EA53F7EDA04}"/>
              </a:ext>
            </a:extLst>
          </p:cNvPr>
          <p:cNvSpPr>
            <a:spLocks noGrp="1"/>
          </p:cNvSpPr>
          <p:nvPr>
            <p:ph type="body" sz="quarter" idx="10"/>
          </p:nvPr>
        </p:nvSpPr>
        <p:spPr>
          <a:xfrm>
            <a:off x="1643586" y="1484784"/>
            <a:ext cx="8904828" cy="4340324"/>
          </a:xfrm>
        </p:spPr>
        <p:txBody>
          <a:bodyPr>
            <a:noAutofit/>
          </a:bodyPr>
          <a:lstStyle/>
          <a:p>
            <a:pPr algn="ctr"/>
            <a:r>
              <a:rPr lang="en-GB" sz="3200" dirty="0"/>
              <a:t>An </a:t>
            </a:r>
            <a:r>
              <a:rPr lang="en-GB" sz="3200" b="1" i="1" dirty="0"/>
              <a:t>event log</a:t>
            </a:r>
            <a:r>
              <a:rPr lang="en-GB" sz="3200" dirty="0"/>
              <a:t> is an immutable, timestamped record of discrete events that happened over time. </a:t>
            </a:r>
          </a:p>
          <a:p>
            <a:pPr algn="ctr"/>
            <a:endParaRPr lang="en-GB" sz="3200" dirty="0"/>
          </a:p>
          <a:p>
            <a:pPr algn="ctr"/>
            <a:r>
              <a:rPr lang="en-GB" sz="3200" dirty="0"/>
              <a:t>Event logs in general come in three forms but are fundamentally the same: a timestamp and a payload of some context. </a:t>
            </a:r>
            <a:endParaRPr lang="en-US" sz="3200" dirty="0"/>
          </a:p>
        </p:txBody>
      </p:sp>
      <p:sp>
        <p:nvSpPr>
          <p:cNvPr id="3" name="Title 2">
            <a:extLst>
              <a:ext uri="{FF2B5EF4-FFF2-40B4-BE49-F238E27FC236}">
                <a16:creationId xmlns:a16="http://schemas.microsoft.com/office/drawing/2014/main" id="{0888448A-017A-9746-AD0C-B691AC1673A5}"/>
              </a:ext>
            </a:extLst>
          </p:cNvPr>
          <p:cNvSpPr>
            <a:spLocks noGrp="1"/>
          </p:cNvSpPr>
          <p:nvPr>
            <p:ph type="title"/>
          </p:nvPr>
        </p:nvSpPr>
        <p:spPr/>
        <p:txBody>
          <a:bodyPr/>
          <a:lstStyle/>
          <a:p>
            <a:r>
              <a:rPr lang="en-US" dirty="0"/>
              <a:t>Pillar 1: Logging</a:t>
            </a:r>
          </a:p>
        </p:txBody>
      </p:sp>
    </p:spTree>
    <p:extLst>
      <p:ext uri="{BB962C8B-B14F-4D97-AF65-F5344CB8AC3E}">
        <p14:creationId xmlns:p14="http://schemas.microsoft.com/office/powerpoint/2010/main" val="2068823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653EC0A-142F-C246-8713-AD3D1EE48B6E}" vid="{634932B1-5FC2-FA45-AD4B-86CA0F9280EF}"/>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653EC0A-142F-C246-8713-AD3D1EE48B6E}" vid="{7C35A757-02D1-804F-B313-8628F26CDD20}"/>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653EC0A-142F-C246-8713-AD3D1EE48B6E}" vid="{38D0497A-A9BD-BE45-A8B0-460990C60610}"/>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Capgemini Master</Template>
  <TotalTime>379</TotalTime>
  <Words>1598</Words>
  <Application>Microsoft Macintosh PowerPoint</Application>
  <PresentationFormat>Widescreen</PresentationFormat>
  <Paragraphs>201</Paragraphs>
  <Slides>34</Slides>
  <Notes>9</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43" baseType="lpstr">
      <vt:lpstr>Arial</vt:lpstr>
      <vt:lpstr>Helvetica Neue</vt:lpstr>
      <vt:lpstr>inherit</vt:lpstr>
      <vt:lpstr>Verdana</vt:lpstr>
      <vt:lpstr>Wingdings</vt:lpstr>
      <vt:lpstr>Capgemini Master</vt:lpstr>
      <vt:lpstr>Cover options</vt:lpstr>
      <vt:lpstr>Final slides</vt:lpstr>
      <vt:lpstr>think-cell Slide</vt:lpstr>
      <vt:lpstr>Open Tracing with Istio &amp; OKE</vt:lpstr>
      <vt:lpstr>About Me</vt:lpstr>
      <vt:lpstr>Agenda</vt:lpstr>
      <vt:lpstr>What are Microservices?</vt:lpstr>
      <vt:lpstr>Key Benefits of Microservices</vt:lpstr>
      <vt:lpstr>Microservices Tips</vt:lpstr>
      <vt:lpstr>OKE</vt:lpstr>
      <vt:lpstr>What is Observability?</vt:lpstr>
      <vt:lpstr>Pillar 1: Logging</vt:lpstr>
      <vt:lpstr>Event Logs Forms</vt:lpstr>
      <vt:lpstr>The Pros and Cons of Logs</vt:lpstr>
      <vt:lpstr>Pillar 2: Metrics</vt:lpstr>
      <vt:lpstr>The Anatomy of a Modern Metric</vt:lpstr>
      <vt:lpstr>Advantages of Metrics over Event Logs</vt:lpstr>
      <vt:lpstr>The Drawbacks of Metrics</vt:lpstr>
      <vt:lpstr>Pillar 3: Traces</vt:lpstr>
      <vt:lpstr>The Challenges of Tracing</vt:lpstr>
      <vt:lpstr>Service Meshes: A New Hope for the Future?</vt:lpstr>
      <vt:lpstr>PowerPoint Presentation</vt:lpstr>
      <vt:lpstr>The Idea of Istio</vt:lpstr>
      <vt:lpstr>Istio’s Architecture</vt:lpstr>
      <vt:lpstr>The Data Plane</vt:lpstr>
      <vt:lpstr>The Control Plane</vt:lpstr>
      <vt:lpstr>Istio Setup on OKE – based on Helm</vt:lpstr>
      <vt:lpstr>PowerPoint Presentation</vt:lpstr>
      <vt:lpstr>PowerPoint Presentation</vt:lpstr>
      <vt:lpstr>Jaeger</vt:lpstr>
      <vt:lpstr>PowerPoint Presentation</vt:lpstr>
      <vt:lpstr>PowerPoint Presentation</vt:lpstr>
      <vt:lpstr>PowerPoint Presentation</vt:lpstr>
      <vt:lpstr>PowerPoint Presentation</vt:lpstr>
      <vt:lpstr>Architecture overview scenario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Tracing with Istio &amp; OKE</dc:title>
  <dc:subject>ppt template</dc:subject>
  <dc:creator>Cioaca, Andrei</dc:creator>
  <cp:lastModifiedBy>Cioaca, Andrei</cp:lastModifiedBy>
  <cp:revision>64</cp:revision>
  <dcterms:created xsi:type="dcterms:W3CDTF">2019-09-09T07:16:34Z</dcterms:created>
  <dcterms:modified xsi:type="dcterms:W3CDTF">2019-09-09T17:26:42Z</dcterms:modified>
</cp:coreProperties>
</file>